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270" r:id="rId3"/>
    <p:sldId id="431" r:id="rId4"/>
    <p:sldId id="263" r:id="rId5"/>
    <p:sldId id="435" r:id="rId6"/>
    <p:sldId id="436" r:id="rId7"/>
    <p:sldId id="427" r:id="rId8"/>
    <p:sldId id="437" r:id="rId9"/>
    <p:sldId id="432" r:id="rId10"/>
    <p:sldId id="266" r:id="rId11"/>
    <p:sldId id="428" r:id="rId12"/>
    <p:sldId id="438" r:id="rId13"/>
    <p:sldId id="267" r:id="rId14"/>
    <p:sldId id="439" r:id="rId15"/>
    <p:sldId id="433" r:id="rId16"/>
    <p:sldId id="429" r:id="rId17"/>
    <p:sldId id="430" r:id="rId18"/>
    <p:sldId id="440" r:id="rId19"/>
    <p:sldId id="434" r:id="rId20"/>
    <p:sldId id="441" r:id="rId21"/>
    <p:sldId id="271" r:id="rId22"/>
    <p:sldId id="25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99" autoAdjust="0"/>
    <p:restoredTop sz="86446" autoAdjust="0"/>
  </p:normalViewPr>
  <p:slideViewPr>
    <p:cSldViewPr snapToGrid="0" snapToObjects="1">
      <p:cViewPr varScale="1">
        <p:scale>
          <a:sx n="96" d="100"/>
          <a:sy n="96" d="100"/>
        </p:scale>
        <p:origin x="354"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682C6ABB-EE60-6C47-A2AD-B3904F845F6E}" type="datetimeFigureOut">
              <a:rPr lang="en-US" smtClean="0"/>
              <a:t>9/8/2025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7CEEC-F9F8-0941-8F9A-97D820E60D1D}" type="slidenum">
              <a:rPr lang="en-US" smtClean="0"/>
              <a:t>‹#›</a:t>
            </a:fld>
            <a:endParaRPr lang="en-US"/>
          </a:p>
        </p:txBody>
      </p:sp>
    </p:spTree>
    <p:extLst>
      <p:ext uri="{BB962C8B-B14F-4D97-AF65-F5344CB8AC3E}">
        <p14:creationId xmlns:p14="http://schemas.microsoft.com/office/powerpoint/2010/main" val="1118181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CD7CEEC-F9F8-0941-8F9A-97D820E60D1D}" type="slidenum">
              <a:rPr lang="en-US" smtClean="0"/>
              <a:t>1</a:t>
            </a:fld>
            <a:endParaRPr lang="en-US" dirty="0"/>
          </a:p>
        </p:txBody>
      </p:sp>
    </p:spTree>
    <p:extLst>
      <p:ext uri="{BB962C8B-B14F-4D97-AF65-F5344CB8AC3E}">
        <p14:creationId xmlns:p14="http://schemas.microsoft.com/office/powerpoint/2010/main" val="3855862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706692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399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5313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15</a:t>
            </a:fld>
            <a:endParaRPr lang="en-US"/>
          </a:p>
        </p:txBody>
      </p:sp>
    </p:spTree>
    <p:extLst>
      <p:ext uri="{BB962C8B-B14F-4D97-AF65-F5344CB8AC3E}">
        <p14:creationId xmlns:p14="http://schemas.microsoft.com/office/powerpoint/2010/main" val="67496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159613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562721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8152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230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36210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35105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3</a:t>
            </a:fld>
            <a:endParaRPr lang="en-US"/>
          </a:p>
        </p:txBody>
      </p:sp>
    </p:spTree>
    <p:extLst>
      <p:ext uri="{BB962C8B-B14F-4D97-AF65-F5344CB8AC3E}">
        <p14:creationId xmlns:p14="http://schemas.microsoft.com/office/powerpoint/2010/main" val="18322547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41842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867703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2049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CD7CEEC-F9F8-0941-8F9A-97D820E60D1D}" type="slidenum">
              <a:rPr lang="en-US" smtClean="0"/>
              <a:t>9</a:t>
            </a:fld>
            <a:endParaRPr lang="en-US"/>
          </a:p>
        </p:txBody>
      </p:sp>
    </p:spTree>
    <p:extLst>
      <p:ext uri="{BB962C8B-B14F-4D97-AF65-F5344CB8AC3E}">
        <p14:creationId xmlns:p14="http://schemas.microsoft.com/office/powerpoint/2010/main" val="16057992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312487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CD7CEEC-F9F8-0941-8F9A-97D820E60D1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489720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8154E-6DF4-6F42-A603-573F863725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B32392-C28A-1142-B849-A0C7217FE7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BE94758-7B19-9C45-BABB-1879FC25523B}"/>
              </a:ext>
            </a:extLst>
          </p:cNvPr>
          <p:cNvSpPr>
            <a:spLocks noGrp="1"/>
          </p:cNvSpPr>
          <p:nvPr>
            <p:ph type="dt" sz="half" idx="10"/>
          </p:nvPr>
        </p:nvSpPr>
        <p:spPr/>
        <p:txBody>
          <a:bodyPr/>
          <a:lstStyle/>
          <a:p>
            <a:fld id="{CBFCB7CE-99CC-474A-B525-5B52546764EE}" type="datetime1">
              <a:rPr lang="en-US" smtClean="0"/>
              <a:t>9/8/2025</a:t>
            </a:fld>
            <a:endParaRPr lang="en-US"/>
          </a:p>
        </p:txBody>
      </p:sp>
      <p:sp>
        <p:nvSpPr>
          <p:cNvPr id="5" name="Footer Placeholder 4">
            <a:extLst>
              <a:ext uri="{FF2B5EF4-FFF2-40B4-BE49-F238E27FC236}">
                <a16:creationId xmlns:a16="http://schemas.microsoft.com/office/drawing/2014/main" id="{1CC422C2-7D0B-6A4D-A1FA-D2FF47907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BA5F5A-6891-114B-B72A-8740BFEE6F7D}"/>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51424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B24F20-9064-B64B-8CE7-E46DCC2A0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7DA22B7-83C4-244E-8993-4C4108574AA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5265CE-8B53-DF44-B87E-43AB20F0BD1C}"/>
              </a:ext>
            </a:extLst>
          </p:cNvPr>
          <p:cNvSpPr>
            <a:spLocks noGrp="1"/>
          </p:cNvSpPr>
          <p:nvPr>
            <p:ph type="dt" sz="half" idx="10"/>
          </p:nvPr>
        </p:nvSpPr>
        <p:spPr/>
        <p:txBody>
          <a:bodyPr/>
          <a:lstStyle/>
          <a:p>
            <a:fld id="{7DAB62C5-EBFD-4F48-8C24-675B31B4D930}" type="datetime1">
              <a:rPr lang="en-US" smtClean="0"/>
              <a:t>9/8/2025</a:t>
            </a:fld>
            <a:endParaRPr lang="en-US"/>
          </a:p>
        </p:txBody>
      </p:sp>
      <p:sp>
        <p:nvSpPr>
          <p:cNvPr id="5" name="Footer Placeholder 4">
            <a:extLst>
              <a:ext uri="{FF2B5EF4-FFF2-40B4-BE49-F238E27FC236}">
                <a16:creationId xmlns:a16="http://schemas.microsoft.com/office/drawing/2014/main" id="{449731EB-FBE7-084F-AC87-96CFF33EDB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86FA46-1451-2847-8016-A92D401BE4F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83719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46DC10-668F-A34A-8A5C-47F3CFE17CE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730623-884A-6B49-A7AB-972C2383624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0D4C7-A781-AB44-A28F-EB1BE763C887}"/>
              </a:ext>
            </a:extLst>
          </p:cNvPr>
          <p:cNvSpPr>
            <a:spLocks noGrp="1"/>
          </p:cNvSpPr>
          <p:nvPr>
            <p:ph type="dt" sz="half" idx="10"/>
          </p:nvPr>
        </p:nvSpPr>
        <p:spPr/>
        <p:txBody>
          <a:bodyPr/>
          <a:lstStyle/>
          <a:p>
            <a:fld id="{D8C9F4FF-415F-B54E-AFA0-C89557FA991C}" type="datetime1">
              <a:rPr lang="en-US" smtClean="0"/>
              <a:t>9/8/2025</a:t>
            </a:fld>
            <a:endParaRPr lang="en-US"/>
          </a:p>
        </p:txBody>
      </p:sp>
      <p:sp>
        <p:nvSpPr>
          <p:cNvPr id="5" name="Footer Placeholder 4">
            <a:extLst>
              <a:ext uri="{FF2B5EF4-FFF2-40B4-BE49-F238E27FC236}">
                <a16:creationId xmlns:a16="http://schemas.microsoft.com/office/drawing/2014/main" id="{BD98C024-E111-194E-8AA0-8EFC9847EE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265067-7763-1749-A79D-87095DD799F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693115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C2BFF-BD3E-1740-823F-CEE9177D2B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1B8352-6D03-2948-A974-61FA73A53C3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441ACA-DBEC-AB41-8811-0215FAC93834}"/>
              </a:ext>
            </a:extLst>
          </p:cNvPr>
          <p:cNvSpPr>
            <a:spLocks noGrp="1"/>
          </p:cNvSpPr>
          <p:nvPr>
            <p:ph type="dt" sz="half" idx="10"/>
          </p:nvPr>
        </p:nvSpPr>
        <p:spPr/>
        <p:txBody>
          <a:bodyPr/>
          <a:lstStyle/>
          <a:p>
            <a:fld id="{815C59A9-1B89-A442-A33F-1A0E153F1CEF}" type="datetime1">
              <a:rPr lang="en-US" smtClean="0"/>
              <a:t>9/8/2025</a:t>
            </a:fld>
            <a:endParaRPr lang="en-US"/>
          </a:p>
        </p:txBody>
      </p:sp>
      <p:sp>
        <p:nvSpPr>
          <p:cNvPr id="5" name="Footer Placeholder 4">
            <a:extLst>
              <a:ext uri="{FF2B5EF4-FFF2-40B4-BE49-F238E27FC236}">
                <a16:creationId xmlns:a16="http://schemas.microsoft.com/office/drawing/2014/main" id="{8D4C382C-8C03-BE44-9A25-93BB484275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A74611-48A9-F542-85E1-0363A565988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89348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41EF7-A224-3340-8319-F7DD981A52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CA4A99-B82E-5A48-BFD4-B89CDCA9382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A384D95-10B4-DE48-B857-ECB889E1C650}"/>
              </a:ext>
            </a:extLst>
          </p:cNvPr>
          <p:cNvSpPr>
            <a:spLocks noGrp="1"/>
          </p:cNvSpPr>
          <p:nvPr>
            <p:ph type="dt" sz="half" idx="10"/>
          </p:nvPr>
        </p:nvSpPr>
        <p:spPr/>
        <p:txBody>
          <a:bodyPr/>
          <a:lstStyle/>
          <a:p>
            <a:fld id="{8EFBFA18-C58A-F448-80FF-6E771A32037A}" type="datetime1">
              <a:rPr lang="en-US" smtClean="0"/>
              <a:t>9/8/2025</a:t>
            </a:fld>
            <a:endParaRPr lang="en-US"/>
          </a:p>
        </p:txBody>
      </p:sp>
      <p:sp>
        <p:nvSpPr>
          <p:cNvPr id="5" name="Footer Placeholder 4">
            <a:extLst>
              <a:ext uri="{FF2B5EF4-FFF2-40B4-BE49-F238E27FC236}">
                <a16:creationId xmlns:a16="http://schemas.microsoft.com/office/drawing/2014/main" id="{EDB6CF25-5829-1F4B-A175-29378B38E57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1E1F28-F5E9-1F4D-A747-BED5E977EBEF}"/>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474113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14B1-9E4B-9A4B-A0FC-DDC424C9719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4442DE-D35B-8046-9195-AC8AE0F631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5A91AB-7A77-BF4D-AC5B-5B177535D2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009C94-C605-8A4F-AE14-C7B04804D6D7}"/>
              </a:ext>
            </a:extLst>
          </p:cNvPr>
          <p:cNvSpPr>
            <a:spLocks noGrp="1"/>
          </p:cNvSpPr>
          <p:nvPr>
            <p:ph type="dt" sz="half" idx="10"/>
          </p:nvPr>
        </p:nvSpPr>
        <p:spPr/>
        <p:txBody>
          <a:bodyPr/>
          <a:lstStyle/>
          <a:p>
            <a:fld id="{36E075C0-B720-7C4B-8261-1BB9B98FA15C}" type="datetime1">
              <a:rPr lang="en-US" smtClean="0"/>
              <a:t>9/8/2025</a:t>
            </a:fld>
            <a:endParaRPr lang="en-US"/>
          </a:p>
        </p:txBody>
      </p:sp>
      <p:sp>
        <p:nvSpPr>
          <p:cNvPr id="6" name="Footer Placeholder 5">
            <a:extLst>
              <a:ext uri="{FF2B5EF4-FFF2-40B4-BE49-F238E27FC236}">
                <a16:creationId xmlns:a16="http://schemas.microsoft.com/office/drawing/2014/main" id="{E97D6DAA-C89E-884B-A128-F8E1F71AA6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4F6CF-9209-5F46-A702-48DDAC7A2C53}"/>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1012231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39DAA-0AFB-B346-840A-6662B39256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841A009-101F-1549-B746-67E92BBC02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0EB487-3272-EB4B-8C59-45154D2C620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F4199F-1F8D-5144-9DB5-42D21DAD72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152C7-3BC7-1A47-B3A5-05A4E46E7E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E479A0-B646-E549-85AB-25B90C8E6956}"/>
              </a:ext>
            </a:extLst>
          </p:cNvPr>
          <p:cNvSpPr>
            <a:spLocks noGrp="1"/>
          </p:cNvSpPr>
          <p:nvPr>
            <p:ph type="dt" sz="half" idx="10"/>
          </p:nvPr>
        </p:nvSpPr>
        <p:spPr/>
        <p:txBody>
          <a:bodyPr/>
          <a:lstStyle/>
          <a:p>
            <a:fld id="{53B8943C-97A6-D84B-997C-09D8033930CF}" type="datetime1">
              <a:rPr lang="en-US" smtClean="0"/>
              <a:t>9/8/2025</a:t>
            </a:fld>
            <a:endParaRPr lang="en-US"/>
          </a:p>
        </p:txBody>
      </p:sp>
      <p:sp>
        <p:nvSpPr>
          <p:cNvPr id="8" name="Footer Placeholder 7">
            <a:extLst>
              <a:ext uri="{FF2B5EF4-FFF2-40B4-BE49-F238E27FC236}">
                <a16:creationId xmlns:a16="http://schemas.microsoft.com/office/drawing/2014/main" id="{906588FE-7EF2-C742-8F11-A069F1F0D4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BFC3551-284B-AB49-AA12-C47454F0F546}"/>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769156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809C9-5C18-DA46-AED4-398126EFB2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AEB5E9-C275-DF4D-A2C9-D8091129777E}"/>
              </a:ext>
            </a:extLst>
          </p:cNvPr>
          <p:cNvSpPr>
            <a:spLocks noGrp="1"/>
          </p:cNvSpPr>
          <p:nvPr>
            <p:ph type="dt" sz="half" idx="10"/>
          </p:nvPr>
        </p:nvSpPr>
        <p:spPr/>
        <p:txBody>
          <a:bodyPr/>
          <a:lstStyle/>
          <a:p>
            <a:fld id="{622BC3A9-85EE-7A49-8E26-B5DCA89D73AD}" type="datetime1">
              <a:rPr lang="en-US" smtClean="0"/>
              <a:t>9/8/2025</a:t>
            </a:fld>
            <a:endParaRPr lang="en-US"/>
          </a:p>
        </p:txBody>
      </p:sp>
      <p:sp>
        <p:nvSpPr>
          <p:cNvPr id="4" name="Footer Placeholder 3">
            <a:extLst>
              <a:ext uri="{FF2B5EF4-FFF2-40B4-BE49-F238E27FC236}">
                <a16:creationId xmlns:a16="http://schemas.microsoft.com/office/drawing/2014/main" id="{657D0616-243F-4846-821B-3C7E50684D8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140272-9D6D-314F-A350-70D8819080EA}"/>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405979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B8468-0BDA-724E-835B-7B9CD134E6BC}"/>
              </a:ext>
            </a:extLst>
          </p:cNvPr>
          <p:cNvSpPr>
            <a:spLocks noGrp="1"/>
          </p:cNvSpPr>
          <p:nvPr>
            <p:ph type="dt" sz="half" idx="10"/>
          </p:nvPr>
        </p:nvSpPr>
        <p:spPr/>
        <p:txBody>
          <a:bodyPr/>
          <a:lstStyle/>
          <a:p>
            <a:fld id="{F89632EF-B01C-9845-BF61-109972CAD0FD}" type="datetime1">
              <a:rPr lang="en-US" smtClean="0"/>
              <a:t>9/8/2025</a:t>
            </a:fld>
            <a:endParaRPr lang="en-US"/>
          </a:p>
        </p:txBody>
      </p:sp>
      <p:sp>
        <p:nvSpPr>
          <p:cNvPr id="3" name="Footer Placeholder 2">
            <a:extLst>
              <a:ext uri="{FF2B5EF4-FFF2-40B4-BE49-F238E27FC236}">
                <a16:creationId xmlns:a16="http://schemas.microsoft.com/office/drawing/2014/main" id="{2B5775B0-04B7-C04E-84B4-0540498FAD5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4AAD738-CFFE-F741-8B30-FE3F33C74531}"/>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7835731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B3D76-4956-554B-9E51-92309DC921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B2E1CB-D77F-CC49-896C-913EADC6EA7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BAA6504-1360-AB4C-930A-81D46C1669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4313F-CAAD-584F-B36C-9DBDD188B6AF}"/>
              </a:ext>
            </a:extLst>
          </p:cNvPr>
          <p:cNvSpPr>
            <a:spLocks noGrp="1"/>
          </p:cNvSpPr>
          <p:nvPr>
            <p:ph type="dt" sz="half" idx="10"/>
          </p:nvPr>
        </p:nvSpPr>
        <p:spPr/>
        <p:txBody>
          <a:bodyPr/>
          <a:lstStyle/>
          <a:p>
            <a:fld id="{E5D8734D-0544-F946-8997-D2578310DAD1}" type="datetime1">
              <a:rPr lang="en-US" smtClean="0"/>
              <a:t>9/8/2025</a:t>
            </a:fld>
            <a:endParaRPr lang="en-US"/>
          </a:p>
        </p:txBody>
      </p:sp>
      <p:sp>
        <p:nvSpPr>
          <p:cNvPr id="6" name="Footer Placeholder 5">
            <a:extLst>
              <a:ext uri="{FF2B5EF4-FFF2-40B4-BE49-F238E27FC236}">
                <a16:creationId xmlns:a16="http://schemas.microsoft.com/office/drawing/2014/main" id="{396E7A1D-7F5C-C740-BCDA-0C052C5940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85A304-ABC9-1642-A4A0-56D805FBA91B}"/>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3285272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EC350-8443-7B42-908B-E36951E2C6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A3C2B8-91CF-634C-BBB2-5EFED6DB50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798575-E43C-214A-8227-CA3FCFB28F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DC448C6-96FE-2F4D-B194-56DEB6C9AD52}"/>
              </a:ext>
            </a:extLst>
          </p:cNvPr>
          <p:cNvSpPr>
            <a:spLocks noGrp="1"/>
          </p:cNvSpPr>
          <p:nvPr>
            <p:ph type="dt" sz="half" idx="10"/>
          </p:nvPr>
        </p:nvSpPr>
        <p:spPr/>
        <p:txBody>
          <a:bodyPr/>
          <a:lstStyle/>
          <a:p>
            <a:fld id="{C3E72BDC-1EF2-FF40-9558-F3C815F80343}" type="datetime1">
              <a:rPr lang="en-US" smtClean="0"/>
              <a:t>9/8/2025</a:t>
            </a:fld>
            <a:endParaRPr lang="en-US"/>
          </a:p>
        </p:txBody>
      </p:sp>
      <p:sp>
        <p:nvSpPr>
          <p:cNvPr id="6" name="Footer Placeholder 5">
            <a:extLst>
              <a:ext uri="{FF2B5EF4-FFF2-40B4-BE49-F238E27FC236}">
                <a16:creationId xmlns:a16="http://schemas.microsoft.com/office/drawing/2014/main" id="{D4634C03-9657-0F4F-8B39-D85307299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88D350-4C46-AF4A-A538-62C9D86896F0}"/>
              </a:ext>
            </a:extLst>
          </p:cNvPr>
          <p:cNvSpPr>
            <a:spLocks noGrp="1"/>
          </p:cNvSpPr>
          <p:nvPr>
            <p:ph type="sldNum" sz="quarter" idx="12"/>
          </p:nvPr>
        </p:nvSpPr>
        <p:spPr/>
        <p:txBody>
          <a:bodyPr/>
          <a:lstStyle/>
          <a:p>
            <a:fld id="{5B67B2B0-0803-1C41-84A9-E5C863C92F9E}" type="slidenum">
              <a:rPr lang="en-US" smtClean="0"/>
              <a:t>‹#›</a:t>
            </a:fld>
            <a:endParaRPr lang="en-US"/>
          </a:p>
        </p:txBody>
      </p:sp>
    </p:spTree>
    <p:extLst>
      <p:ext uri="{BB962C8B-B14F-4D97-AF65-F5344CB8AC3E}">
        <p14:creationId xmlns:p14="http://schemas.microsoft.com/office/powerpoint/2010/main" val="289755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2E2AF0-25E7-F041-882C-25F7A94D5A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1F53A22-7CF7-BA4D-B449-2D07C5A622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869D24-27AD-1E45-A46C-255B15739A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CB77B-77BE-F149-8AC2-0FA2F71A8515}" type="datetime1">
              <a:rPr lang="en-US" smtClean="0"/>
              <a:t>9/8/2025</a:t>
            </a:fld>
            <a:endParaRPr lang="en-US"/>
          </a:p>
        </p:txBody>
      </p:sp>
      <p:sp>
        <p:nvSpPr>
          <p:cNvPr id="5" name="Footer Placeholder 4">
            <a:extLst>
              <a:ext uri="{FF2B5EF4-FFF2-40B4-BE49-F238E27FC236}">
                <a16:creationId xmlns:a16="http://schemas.microsoft.com/office/drawing/2014/main" id="{AAC40E1D-E681-614C-8608-050F03C91E4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2A5A821-016E-7D45-9378-EAEF5B0117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67B2B0-0803-1C41-84A9-E5C863C92F9E}" type="slidenum">
              <a:rPr lang="en-US" smtClean="0"/>
              <a:t>‹#›</a:t>
            </a:fld>
            <a:endParaRPr lang="en-US"/>
          </a:p>
        </p:txBody>
      </p:sp>
    </p:spTree>
    <p:extLst>
      <p:ext uri="{BB962C8B-B14F-4D97-AF65-F5344CB8AC3E}">
        <p14:creationId xmlns:p14="http://schemas.microsoft.com/office/powerpoint/2010/main" val="32572960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tif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mailto:jacksonc10@scsk12.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0" y="1343992"/>
            <a:ext cx="12192000" cy="6586418"/>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4400" b="1" dirty="0">
                <a:solidFill>
                  <a:srgbClr val="002060"/>
                </a:solidFill>
                <a:effectLst>
                  <a:outerShdw blurRad="50800" dist="38100" dir="2700000" algn="tl" rotWithShape="0">
                    <a:prstClr val="black">
                      <a:alpha val="0"/>
                    </a:prstClr>
                  </a:outerShdw>
                </a:effectLst>
                <a:latin typeface="Century Gothic" panose="020B0502020202020204" pitchFamily="34" charset="0"/>
              </a:rPr>
              <a:t>Support for Unhoused, Foster Care, and Migrant Students</a:t>
            </a:r>
          </a:p>
          <a:p>
            <a:pPr algn="ctr"/>
            <a:endParaRPr lang="en-US" sz="16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Office of Education Services</a:t>
            </a: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Winchester Elementary</a:t>
            </a:r>
          </a:p>
          <a:p>
            <a:pPr algn="ctr"/>
            <a:r>
              <a:rPr lang="en-US" sz="2800" b="1">
                <a:solidFill>
                  <a:srgbClr val="002060"/>
                </a:solidFill>
                <a:effectLst>
                  <a:outerShdw blurRad="50800" dist="38100" dir="2700000" algn="tl" rotWithShape="0">
                    <a:prstClr val="black">
                      <a:alpha val="0"/>
                    </a:prstClr>
                  </a:outerShdw>
                </a:effectLst>
                <a:latin typeface="Century Gothic" panose="020B0502020202020204" pitchFamily="34" charset="0"/>
              </a:rPr>
              <a:t>August 19</a:t>
            </a:r>
            <a:r>
              <a:rPr lang="en-US" sz="2800" b="1" baseline="30000">
                <a:solidFill>
                  <a:srgbClr val="002060"/>
                </a:solidFill>
                <a:effectLst>
                  <a:outerShdw blurRad="50800" dist="38100" dir="2700000" algn="tl" rotWithShape="0">
                    <a:prstClr val="black">
                      <a:alpha val="0"/>
                    </a:prstClr>
                  </a:outerShdw>
                </a:effectLst>
                <a:latin typeface="Century Gothic" panose="020B0502020202020204" pitchFamily="34" charset="0"/>
              </a:rPr>
              <a:t>th</a:t>
            </a:r>
            <a:r>
              <a:rPr lang="en-US" sz="2800" b="1">
                <a:solidFill>
                  <a:srgbClr val="002060"/>
                </a:solidFill>
                <a:effectLst>
                  <a:outerShdw blurRad="50800" dist="38100" dir="2700000" algn="tl" rotWithShape="0">
                    <a:prstClr val="black">
                      <a:alpha val="0"/>
                    </a:prstClr>
                  </a:outerShdw>
                </a:effectLst>
                <a:latin typeface="Century Gothic" panose="020B0502020202020204" pitchFamily="34" charset="0"/>
              </a:rPr>
              <a:t>, 2025</a:t>
            </a: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r>
              <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rPr>
              <a:t>2025-2026</a:t>
            </a: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a:t>
            </a:fld>
            <a:endParaRPr lang="en-US" dirty="0"/>
          </a:p>
        </p:txBody>
      </p:sp>
    </p:spTree>
    <p:extLst>
      <p:ext uri="{BB962C8B-B14F-4D97-AF65-F5344CB8AC3E}">
        <p14:creationId xmlns:p14="http://schemas.microsoft.com/office/powerpoint/2010/main" val="31384950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0"/>
            <a:ext cx="12192000" cy="800219"/>
          </a:xfrm>
          <a:prstGeom prst="rect">
            <a:avLst/>
          </a:prstGeom>
          <a:noFill/>
        </p:spPr>
        <p:txBody>
          <a:bodyPr wrap="square" rtlCol="0">
            <a:spAutoFit/>
          </a:bodyPr>
          <a:lstStyle/>
          <a:p>
            <a:pPr lvl="0" algn="ctr">
              <a:defRPr/>
            </a:pPr>
            <a:endParaRPr lang="en-US" sz="1000" b="1" dirty="0">
              <a:solidFill>
                <a:srgbClr val="FFFF00"/>
              </a:solidFill>
            </a:endParaRPr>
          </a:p>
          <a:p>
            <a:pPr lvl="0" algn="ctr">
              <a:defRPr/>
            </a:pPr>
            <a:r>
              <a:rPr lang="en-US" sz="3600" b="1" dirty="0">
                <a:solidFill>
                  <a:srgbClr val="FFFF00"/>
                </a:solidFill>
              </a:rPr>
              <a:t>Protections for Foster Care Youth under ESSA</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194871" y="1870419"/>
            <a:ext cx="10852879" cy="3416320"/>
          </a:xfrm>
          <a:prstGeom prst="rect">
            <a:avLst/>
          </a:prstGeom>
        </p:spPr>
        <p:txBody>
          <a:bodyPr wrap="square">
            <a:spAutoFit/>
          </a:bodyPr>
          <a:lstStyle/>
          <a:p>
            <a:pPr marL="342900" indent="-342900">
              <a:buFont typeface="Arial" charset="0"/>
              <a:buChar char="•"/>
            </a:pPr>
            <a:r>
              <a:rPr lang="en-US" sz="2400" b="1" dirty="0"/>
              <a:t>Protection of Education:</a:t>
            </a:r>
            <a:r>
              <a:rPr lang="en-US" sz="2400" dirty="0"/>
              <a:t> The education of foster care youth is safeguarded by the Every Student Succeeds Act (ESSA).</a:t>
            </a:r>
          </a:p>
          <a:p>
            <a:pPr marL="342900" indent="-342900">
              <a:buFont typeface="Arial" charset="0"/>
              <a:buChar char="•"/>
            </a:pPr>
            <a:r>
              <a:rPr lang="en-US" sz="2400" b="1" dirty="0"/>
              <a:t>Point of Contact:</a:t>
            </a:r>
            <a:r>
              <a:rPr lang="en-US" sz="2400" dirty="0"/>
              <a:t> LEAs must identify a Point of Contact to serve as the liaison between the LEA and the Department of Child Services (DCS).</a:t>
            </a:r>
          </a:p>
          <a:p>
            <a:pPr marL="342900" indent="-342900">
              <a:buFont typeface="Arial" charset="0"/>
              <a:buChar char="•"/>
            </a:pPr>
            <a:r>
              <a:rPr lang="en-US" sz="2400" b="1" dirty="0"/>
              <a:t>Policy Establishment:</a:t>
            </a:r>
            <a:r>
              <a:rPr lang="en-US" sz="2400" dirty="0"/>
              <a:t> ESSA mandates the creation of policies to protect the rights of foster care students.</a:t>
            </a:r>
          </a:p>
          <a:p>
            <a:pPr marL="342900" indent="-342900">
              <a:buFont typeface="Arial" charset="0"/>
              <a:buChar char="•"/>
            </a:pPr>
            <a:r>
              <a:rPr lang="en-US" sz="2400" b="1" dirty="0"/>
              <a:t>Collaboration and Training:</a:t>
            </a:r>
            <a:r>
              <a:rPr lang="en-US" sz="2400" dirty="0"/>
              <a:t> Regular weekly collaboration and training are required between the LEA and DCS to ensure effective support for foster youth.</a:t>
            </a: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4009273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644577" y="267262"/>
            <a:ext cx="5155287"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a:t>
            </a:r>
            <a:r>
              <a:rPr kumimoji="0" lang="en-US" sz="3600" b="1" i="0" u="none" strike="noStrike" kern="1200" cap="none" spc="0" normalizeH="0" baseline="0" noProof="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DCS Roles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359764" y="1708878"/>
            <a:ext cx="8988386" cy="4124206"/>
          </a:xfrm>
          <a:prstGeom prst="rect">
            <a:avLst/>
          </a:prstGeom>
        </p:spPr>
        <p:txBody>
          <a:bodyPr wrap="square">
            <a:spAutoFit/>
          </a:bodyPr>
          <a:lstStyle/>
          <a:p>
            <a:pPr marL="342900" indent="-342900">
              <a:buFont typeface="Arial" charset="0"/>
              <a:buChar char="•"/>
            </a:pPr>
            <a:r>
              <a:rPr lang="en-US" sz="2400" b="1" dirty="0"/>
              <a:t>Family Service Worker:</a:t>
            </a:r>
            <a:br>
              <a:rPr lang="en-US" sz="2400" dirty="0"/>
            </a:br>
            <a:r>
              <a:rPr lang="en-US" sz="2400" dirty="0"/>
              <a:t>State-recognized custodian responsible for attending all meetings, hearings, and medical appointments for the child</a:t>
            </a:r>
          </a:p>
          <a:p>
            <a:pPr marL="342900" indent="-342900">
              <a:buFont typeface="Arial" charset="0"/>
              <a:buChar char="•"/>
            </a:pPr>
            <a:r>
              <a:rPr lang="en-US" sz="2400" b="1" dirty="0"/>
              <a:t>Education Specialist:</a:t>
            </a:r>
            <a:br>
              <a:rPr lang="en-US" sz="2400" dirty="0"/>
            </a:br>
            <a:r>
              <a:rPr lang="en-US" sz="2400" dirty="0"/>
              <a:t>Oversees educational needs and must participate in all school meetings to support the child’s academic progress</a:t>
            </a:r>
          </a:p>
          <a:p>
            <a:pPr marL="342900" indent="-342900">
              <a:buFont typeface="Arial" charset="0"/>
              <a:buChar char="•"/>
            </a:pPr>
            <a:r>
              <a:rPr lang="en-US" sz="2400" b="1" dirty="0"/>
              <a:t>Agency Worker:</a:t>
            </a:r>
            <a:br>
              <a:rPr lang="en-US" sz="2400" dirty="0"/>
            </a:br>
            <a:r>
              <a:rPr lang="en-US" sz="2400" dirty="0"/>
              <a:t>Appointed by DCS, acts as an extension of the DCS case manager to ensure continuity of care</a:t>
            </a:r>
          </a:p>
          <a:p>
            <a:endParaRPr lang="en-US" sz="2400" dirty="0"/>
          </a:p>
          <a:p>
            <a:pPr marR="0" lvl="0" algn="l" defTabSz="914400" rtl="0" eaLnBrk="1" fontAlgn="auto" latinLnBrk="0" hangingPunct="1">
              <a:lnSpc>
                <a:spcPct val="100000"/>
              </a:lnSpc>
              <a:spcBef>
                <a:spcPts val="0"/>
              </a:spcBef>
              <a:spcAft>
                <a:spcPts val="0"/>
              </a:spcAft>
              <a:buClrTx/>
              <a:buSzTx/>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841434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925831" y="267263"/>
            <a:ext cx="5707693"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Key DCS Roles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284813" y="1633928"/>
            <a:ext cx="10626203" cy="3754874"/>
          </a:xfrm>
          <a:prstGeom prst="rect">
            <a:avLst/>
          </a:prstGeom>
        </p:spPr>
        <p:txBody>
          <a:bodyPr wrap="square">
            <a:spAutoFit/>
          </a:bodyPr>
          <a:lstStyle/>
          <a:p>
            <a:pPr marL="342900" indent="-342900">
              <a:buFont typeface="Arial" charset="0"/>
              <a:buChar char="•"/>
            </a:pPr>
            <a:r>
              <a:rPr lang="en-US" sz="2400" b="1" dirty="0"/>
              <a:t>Foster Parent:</a:t>
            </a:r>
            <a:br>
              <a:rPr lang="en-US" sz="2400" dirty="0"/>
            </a:br>
            <a:r>
              <a:rPr lang="en-US" sz="2400" dirty="0"/>
              <a:t>Provides care, shelter, and a stable environment for the custodial child</a:t>
            </a:r>
          </a:p>
          <a:p>
            <a:pPr marL="342900" indent="-342900">
              <a:buFont typeface="Arial" charset="0"/>
              <a:buChar char="•"/>
            </a:pPr>
            <a:r>
              <a:rPr lang="en-US" sz="2400" b="1" dirty="0"/>
              <a:t>Guardian Ad Litem:</a:t>
            </a:r>
            <a:br>
              <a:rPr lang="en-US" sz="2400" dirty="0"/>
            </a:br>
            <a:r>
              <a:rPr lang="en-US" sz="2400" dirty="0"/>
              <a:t>Court-appointed advocate representing the interests of students in DCS custody</a:t>
            </a:r>
          </a:p>
          <a:p>
            <a:pPr marL="342900" indent="-342900">
              <a:buFont typeface="Arial" charset="0"/>
              <a:buChar char="•"/>
            </a:pPr>
            <a:r>
              <a:rPr lang="en-US" sz="2400" b="1" dirty="0"/>
              <a:t>Child Protective Services:</a:t>
            </a:r>
            <a:br>
              <a:rPr lang="en-US" sz="2400" dirty="0"/>
            </a:br>
            <a:r>
              <a:rPr lang="en-US" sz="2400" dirty="0"/>
              <a:t>Investigate allegations of child abuse or neglect to ensure the safety of children</a:t>
            </a:r>
          </a:p>
          <a:p>
            <a:pPr marL="342900" indent="-342900">
              <a:buFont typeface="Arial" charset="0"/>
              <a:buChar char="•"/>
            </a:pPr>
            <a:r>
              <a:rPr lang="en-US" sz="2400" b="1" dirty="0"/>
              <a:t>Local Contracted Agencies:</a:t>
            </a:r>
            <a:br>
              <a:rPr lang="en-US" sz="2400" dirty="0"/>
            </a:br>
            <a:r>
              <a:rPr lang="en-US" sz="2400" dirty="0"/>
              <a:t>No home visits allowed during school hours to maintain a focused educational environment</a:t>
            </a:r>
          </a:p>
          <a:p>
            <a:pPr marL="342900" marR="0" lvl="0" indent="-342900" algn="l" defTabSz="914400" rtl="0" eaLnBrk="1" fontAlgn="auto" latinLnBrk="0" hangingPunct="1">
              <a:lnSpc>
                <a:spcPct val="100000"/>
              </a:lnSpc>
              <a:spcBef>
                <a:spcPts val="0"/>
              </a:spcBef>
              <a:spcAft>
                <a:spcPts val="0"/>
              </a:spcAft>
              <a:buClrTx/>
              <a:buSzTx/>
              <a:buFont typeface="Arial" charset="0"/>
              <a:buChar char="•"/>
              <a:tabLst/>
              <a:defRPr/>
            </a:pPr>
            <a:endParaRPr kumimoji="0" lang="en-US" sz="2200" b="0" i="0" u="none" strike="noStrike" kern="1200" cap="none" spc="0" normalizeH="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796B7-A149-554E-B5DC-0C16EA361B9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14286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4678204"/>
          </a:xfrm>
          <a:prstGeom prst="rect">
            <a:avLst/>
          </a:prstGeom>
          <a:noFill/>
        </p:spPr>
        <p:txBody>
          <a:bodyPr wrap="square" rtlCol="0">
            <a:spAutoFit/>
          </a:bodyPr>
          <a:lstStyle/>
          <a:p>
            <a:pPr marL="342900" indent="-342900">
              <a:buFont typeface="Arial" charset="0"/>
              <a:buChar char="•"/>
            </a:pPr>
            <a:r>
              <a:rPr lang="en-US" sz="2400" b="1" dirty="0"/>
              <a:t>Immediate Enrollment:</a:t>
            </a:r>
            <a:br>
              <a:rPr lang="en-US" sz="2400" dirty="0"/>
            </a:br>
            <a:r>
              <a:rPr lang="en-US" sz="2400" dirty="0"/>
              <a:t>Students can enroll immediately without required records or transcripts</a:t>
            </a:r>
          </a:p>
          <a:p>
            <a:pPr marL="342900" indent="-342900">
              <a:buFont typeface="Arial" charset="0"/>
              <a:buChar char="•"/>
            </a:pPr>
            <a:r>
              <a:rPr lang="en-US" sz="2400" b="1" dirty="0"/>
              <a:t>Enrollment Deadlines:</a:t>
            </a:r>
            <a:br>
              <a:rPr lang="en-US" sz="2400" dirty="0"/>
            </a:br>
            <a:r>
              <a:rPr lang="en-US" sz="2400" dirty="0"/>
              <a:t>Deadlines for kindergarten and Pre-K do not apply</a:t>
            </a:r>
          </a:p>
          <a:p>
            <a:pPr marL="342900" indent="-342900">
              <a:buFont typeface="Arial" charset="0"/>
              <a:buChar char="•"/>
            </a:pPr>
            <a:r>
              <a:rPr lang="en-US" sz="2400" b="1" dirty="0"/>
              <a:t>School of Origin Protection:</a:t>
            </a:r>
            <a:br>
              <a:rPr lang="en-US" sz="2400" dirty="0"/>
            </a:br>
            <a:r>
              <a:rPr lang="en-US" sz="2400" dirty="0"/>
              <a:t>Protection for students' school of origin, with Best Interest Determinations (BID) and Transportation Plans in place</a:t>
            </a:r>
          </a:p>
          <a:p>
            <a:pPr marL="342900" indent="-342900">
              <a:buFont typeface="Arial" charset="0"/>
              <a:buChar char="•"/>
            </a:pPr>
            <a:r>
              <a:rPr lang="en-US" sz="2400" b="1" dirty="0"/>
              <a:t>Immediate Release of Records:</a:t>
            </a:r>
            <a:br>
              <a:rPr lang="en-US" sz="2400" dirty="0"/>
            </a:br>
            <a:r>
              <a:rPr lang="en-US" sz="2400" dirty="0"/>
              <a:t>Schools must release records without holds</a:t>
            </a:r>
          </a:p>
          <a:p>
            <a:pPr marL="342900" indent="-342900">
              <a:buFont typeface="Arial" charset="0"/>
              <a:buChar char="•"/>
            </a:pPr>
            <a:r>
              <a:rPr lang="en-US" sz="2400" b="1" dirty="0"/>
              <a:t>Progress Monitoring:</a:t>
            </a:r>
            <a:br>
              <a:rPr lang="en-US" sz="2400" dirty="0"/>
            </a:br>
            <a:r>
              <a:rPr lang="en-US" sz="2400" dirty="0"/>
              <a:t>Regular monitoring of academic progress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43129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8484"/>
            <a:ext cx="12192000" cy="646331"/>
          </a:xfrm>
          <a:prstGeom prst="rect">
            <a:avLst/>
          </a:prstGeom>
          <a:noFill/>
        </p:spPr>
        <p:txBody>
          <a:bodyPr wrap="square" rtlCol="0">
            <a:spAutoFit/>
          </a:bodyPr>
          <a:lstStyle/>
          <a:p>
            <a:pPr lvl="0" algn="ctr">
              <a:defRPr/>
            </a:pPr>
            <a:r>
              <a:rPr lang="en-US" sz="3600" b="1" dirty="0">
                <a:solidFill>
                  <a:srgbClr val="FFFF00"/>
                </a:solidFill>
              </a:rPr>
              <a:t>Key Supports for Students in Foster Care</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374755" y="1454045"/>
            <a:ext cx="10157984" cy="3939540"/>
          </a:xfrm>
          <a:prstGeom prst="rect">
            <a:avLst/>
          </a:prstGeom>
          <a:noFill/>
        </p:spPr>
        <p:txBody>
          <a:bodyPr wrap="square" rtlCol="0">
            <a:spAutoFit/>
          </a:bodyPr>
          <a:lstStyle/>
          <a:p>
            <a:pPr marL="342900" indent="-342900">
              <a:buFont typeface="Arial" charset="0"/>
              <a:buChar char="•"/>
            </a:pPr>
            <a:r>
              <a:rPr lang="en-US" sz="2400" b="1" dirty="0"/>
              <a:t>McKinney-Vento Support:</a:t>
            </a:r>
            <a:br>
              <a:rPr lang="en-US" sz="2400" dirty="0"/>
            </a:br>
            <a:r>
              <a:rPr lang="en-US" sz="2400" dirty="0"/>
              <a:t>Students staying in DCS facilities due to lack of foster placements are eligible for McKinney-Vento supports</a:t>
            </a:r>
          </a:p>
          <a:p>
            <a:pPr marL="342900" indent="-342900">
              <a:buFont typeface="Arial" charset="0"/>
              <a:buChar char="•"/>
            </a:pPr>
            <a:r>
              <a:rPr lang="en-US" sz="2400" b="1" dirty="0"/>
              <a:t>Access to Programs:</a:t>
            </a:r>
            <a:br>
              <a:rPr lang="en-US" sz="2400" dirty="0"/>
            </a:br>
            <a:r>
              <a:rPr lang="en-US" sz="2400" dirty="0"/>
              <a:t>Full access to all school programs and extracurricular activities</a:t>
            </a:r>
          </a:p>
          <a:p>
            <a:pPr marL="342900" indent="-342900">
              <a:buFont typeface="Arial" charset="0"/>
              <a:buChar char="•"/>
            </a:pPr>
            <a:r>
              <a:rPr lang="en-US" sz="2400" b="1" dirty="0"/>
              <a:t>IEP Support:</a:t>
            </a:r>
            <a:br>
              <a:rPr lang="en-US" sz="2400" dirty="0"/>
            </a:br>
            <a:r>
              <a:rPr lang="en-US" sz="2400" dirty="0"/>
              <a:t>Ensures the rights of parents and students are protected</a:t>
            </a:r>
          </a:p>
          <a:p>
            <a:pPr marL="342900" indent="-342900">
              <a:buFont typeface="Arial" charset="0"/>
              <a:buChar char="•"/>
            </a:pPr>
            <a:r>
              <a:rPr lang="en-US" sz="2400" b="1" dirty="0"/>
              <a:t>Wraparound Supports:</a:t>
            </a:r>
            <a:br>
              <a:rPr lang="en-US" sz="2400" dirty="0"/>
            </a:br>
            <a:r>
              <a:rPr lang="en-US" sz="2400" dirty="0"/>
              <a:t>Access to additional wraparound services to support families and students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94751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1620457" y="2314937"/>
            <a:ext cx="8681012" cy="1846659"/>
          </a:xfrm>
          <a:prstGeom prst="rect">
            <a:avLst/>
          </a:prstGeom>
          <a:noFill/>
        </p:spPr>
        <p:txBody>
          <a:bodyPr wrap="square" rtlCol="0">
            <a:spAutoFit/>
          </a:bodyPr>
          <a:lstStyle/>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15</a:t>
            </a:fld>
            <a:endParaRPr lang="en-US"/>
          </a:p>
        </p:txBody>
      </p:sp>
      <p:pic>
        <p:nvPicPr>
          <p:cNvPr id="3" name="Picture 2"/>
          <p:cNvPicPr>
            <a:picLocks noChangeAspect="1"/>
          </p:cNvPicPr>
          <p:nvPr/>
        </p:nvPicPr>
        <p:blipFill>
          <a:blip r:embed="rId3"/>
          <a:stretch>
            <a:fillRect/>
          </a:stretch>
        </p:blipFill>
        <p:spPr>
          <a:xfrm>
            <a:off x="1" y="884420"/>
            <a:ext cx="12192000" cy="5973580"/>
          </a:xfrm>
          <a:prstGeom prst="rect">
            <a:avLst/>
          </a:prstGeom>
        </p:spPr>
      </p:pic>
      <p:sp>
        <p:nvSpPr>
          <p:cNvPr id="4" name="TextBox 3"/>
          <p:cNvSpPr txBox="1"/>
          <p:nvPr/>
        </p:nvSpPr>
        <p:spPr>
          <a:xfrm>
            <a:off x="0" y="120183"/>
            <a:ext cx="12192001" cy="646331"/>
          </a:xfrm>
          <a:prstGeom prst="rect">
            <a:avLst/>
          </a:prstGeom>
          <a:noFill/>
        </p:spPr>
        <p:txBody>
          <a:bodyPr wrap="square" rtlCol="0">
            <a:spAutoFit/>
          </a:bodyPr>
          <a:lstStyle/>
          <a:p>
            <a:pPr algn="ctr"/>
            <a:r>
              <a:rPr lang="en-US" sz="3600" b="1" dirty="0">
                <a:solidFill>
                  <a:srgbClr val="FFFF00"/>
                </a:solidFill>
              </a:rPr>
              <a:t>Migrant Students</a:t>
            </a:r>
          </a:p>
        </p:txBody>
      </p:sp>
    </p:spTree>
    <p:extLst>
      <p:ext uri="{BB962C8B-B14F-4D97-AF65-F5344CB8AC3E}">
        <p14:creationId xmlns:p14="http://schemas.microsoft.com/office/powerpoint/2010/main" val="1761293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73741"/>
            <a:ext cx="12192000" cy="646331"/>
          </a:xfrm>
          <a:prstGeom prst="rect">
            <a:avLst/>
          </a:prstGeom>
          <a:noFill/>
        </p:spPr>
        <p:txBody>
          <a:bodyPr wrap="square" rtlCol="0">
            <a:spAutoFit/>
          </a:bodyPr>
          <a:lstStyle/>
          <a:p>
            <a:pPr algn="ctr"/>
            <a:r>
              <a:rPr lang="en-US" sz="3600" b="1" dirty="0">
                <a:solidFill>
                  <a:srgbClr val="FFFF00"/>
                </a:solidFill>
              </a:rPr>
              <a:t>Protections Under Title I, Part C of ESEA</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34911" y="1618938"/>
            <a:ext cx="11047751" cy="4601658"/>
          </a:xfrm>
          <a:prstGeom prst="rect">
            <a:avLst/>
          </a:prstGeom>
          <a:noFill/>
        </p:spPr>
        <p:txBody>
          <a:bodyPr wrap="square" rtlCol="0">
            <a:spAutoFit/>
          </a:bodyPr>
          <a:lstStyle/>
          <a:p>
            <a:pPr marL="342900" indent="-342900">
              <a:buFont typeface="Arial" charset="0"/>
              <a:buChar char="•"/>
            </a:pPr>
            <a:r>
              <a:rPr lang="en-US" sz="2000" b="1" dirty="0"/>
              <a:t>Right to FAPE:</a:t>
            </a:r>
            <a:br>
              <a:rPr lang="en-US" sz="2000" dirty="0"/>
            </a:br>
            <a:r>
              <a:rPr lang="en-US" sz="2000" dirty="0"/>
              <a:t>Ensures the right to Free Appropriate Public Education (FAPE) regardless of students’ or their parents’ immigration status</a:t>
            </a:r>
          </a:p>
          <a:p>
            <a:pPr marL="342900" indent="-342900">
              <a:buFont typeface="Arial" charset="0"/>
              <a:buChar char="•"/>
            </a:pPr>
            <a:r>
              <a:rPr lang="en-US" sz="2000" b="1" dirty="0"/>
              <a:t>Surveys:</a:t>
            </a:r>
            <a:br>
              <a:rPr lang="en-US" sz="2000" dirty="0"/>
            </a:br>
            <a:r>
              <a:rPr lang="en-US" sz="2000" dirty="0"/>
              <a:t>Parents complete surveys in PowerSchool, which are uploaded into Title I crates by the LEA for review and certification</a:t>
            </a:r>
          </a:p>
          <a:p>
            <a:pPr marL="342900" indent="-342900">
              <a:buFont typeface="Arial" charset="0"/>
              <a:buChar char="•"/>
            </a:pPr>
            <a:r>
              <a:rPr lang="en-US" sz="2000" b="1" dirty="0"/>
              <a:t>Eligibility Certification:</a:t>
            </a:r>
            <a:br>
              <a:rPr lang="en-US" sz="2000" dirty="0"/>
            </a:br>
            <a:r>
              <a:rPr lang="en-US" sz="2000" dirty="0"/>
              <a:t>Certification of migrant eligibility is managed by Arroyo, a contractor for the Tennessee Department of Education (TDOE)</a:t>
            </a:r>
          </a:p>
          <a:p>
            <a:pPr marL="342900" indent="-342900">
              <a:buFont typeface="Arial" charset="0"/>
              <a:buChar char="•"/>
            </a:pPr>
            <a:r>
              <a:rPr lang="en-US" sz="2000" b="1" dirty="0"/>
              <a:t>Eligibility Duration:</a:t>
            </a:r>
            <a:br>
              <a:rPr lang="en-US" sz="2000" dirty="0"/>
            </a:br>
            <a:r>
              <a:rPr lang="en-US" sz="2000" dirty="0"/>
              <a:t>Eligibility is valid for three years</a:t>
            </a:r>
          </a:p>
          <a:p>
            <a:pPr marL="342900" indent="-342900">
              <a:buFont typeface="Arial" charset="0"/>
              <a:buChar char="•"/>
            </a:pPr>
            <a:r>
              <a:rPr lang="en-US" sz="2000" b="1" dirty="0"/>
              <a:t>Age Range:</a:t>
            </a:r>
            <a:br>
              <a:rPr lang="en-US" sz="2000" dirty="0"/>
            </a:br>
            <a:r>
              <a:rPr lang="en-US" sz="2000" dirty="0"/>
              <a:t>Protects students aged 3 to 21</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7469103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49902" y="1543987"/>
            <a:ext cx="11677337" cy="4001095"/>
          </a:xfrm>
          <a:prstGeom prst="rect">
            <a:avLst/>
          </a:prstGeom>
          <a:noFill/>
        </p:spPr>
        <p:txBody>
          <a:bodyPr wrap="square" rtlCol="0">
            <a:spAutoFit/>
          </a:bodyPr>
          <a:lstStyle/>
          <a:p>
            <a:pPr marL="342900" indent="-342900">
              <a:buFont typeface="Arial" charset="0"/>
              <a:buChar char="•"/>
            </a:pPr>
            <a:r>
              <a:rPr lang="en-US" sz="2000" b="1" dirty="0"/>
              <a:t>Immediate Enrollment:</a:t>
            </a:r>
            <a:br>
              <a:rPr lang="en-US" sz="2000" dirty="0"/>
            </a:br>
            <a:r>
              <a:rPr lang="en-US" sz="2000" dirty="0"/>
              <a:t>Students can enroll right away, with or without records</a:t>
            </a:r>
          </a:p>
          <a:p>
            <a:pPr marL="342900" indent="-342900">
              <a:buFont typeface="Arial" charset="0"/>
              <a:buChar char="•"/>
            </a:pPr>
            <a:r>
              <a:rPr lang="en-US" sz="2000" b="1" dirty="0"/>
              <a:t>Individualized Needs Assessments:</a:t>
            </a:r>
            <a:br>
              <a:rPr lang="en-US" sz="2000" dirty="0"/>
            </a:br>
            <a:r>
              <a:rPr lang="en-US" sz="2000" dirty="0"/>
              <a:t>Assessments are conducted to determine each student’s specific needs</a:t>
            </a:r>
          </a:p>
          <a:p>
            <a:pPr marL="342900" indent="-342900">
              <a:buFont typeface="Arial" charset="0"/>
              <a:buChar char="•"/>
            </a:pPr>
            <a:r>
              <a:rPr lang="en-US" sz="2000" b="1" dirty="0"/>
              <a:t>Uniforms and School Supplies:</a:t>
            </a:r>
            <a:br>
              <a:rPr lang="en-US" sz="2000" dirty="0"/>
            </a:br>
            <a:r>
              <a:rPr lang="en-US" sz="2000" dirty="0"/>
              <a:t>Provision of uniforms and necessary school supplies</a:t>
            </a:r>
          </a:p>
          <a:p>
            <a:pPr marL="342900" indent="-342900">
              <a:buFont typeface="Arial" charset="0"/>
              <a:buChar char="•"/>
            </a:pPr>
            <a:r>
              <a:rPr lang="en-US" sz="2000" b="1" dirty="0"/>
              <a:t>Health Services:</a:t>
            </a:r>
            <a:br>
              <a:rPr lang="en-US" sz="2000" dirty="0"/>
            </a:br>
            <a:r>
              <a:rPr lang="en-US" sz="2000" dirty="0"/>
              <a:t>Access to health services and wraparound supports</a:t>
            </a:r>
          </a:p>
          <a:p>
            <a:pPr marL="342900" indent="-342900">
              <a:buFont typeface="Arial" charset="0"/>
              <a:buChar char="•"/>
            </a:pPr>
            <a:r>
              <a:rPr lang="en-US" sz="2000" b="1" dirty="0"/>
              <a:t>Access to School Services:</a:t>
            </a:r>
            <a:br>
              <a:rPr lang="en-US" sz="2000" dirty="0"/>
            </a:br>
            <a:r>
              <a:rPr lang="en-US" sz="2000" dirty="0"/>
              <a:t>Eligibility for all school programs, including free and reduced meals, ELL support, SPED services, extracurricular activities, tutoring, and academic interventions</a:t>
            </a:r>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343123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189370"/>
            <a:ext cx="12192000" cy="646331"/>
          </a:xfrm>
          <a:prstGeom prst="rect">
            <a:avLst/>
          </a:prstGeom>
          <a:noFill/>
        </p:spPr>
        <p:txBody>
          <a:bodyPr wrap="square" rtlCol="0">
            <a:spAutoFit/>
          </a:bodyPr>
          <a:lstStyle/>
          <a:p>
            <a:pPr lvl="0" algn="ctr">
              <a:defRPr/>
            </a:pPr>
            <a:r>
              <a:rPr lang="en-US" sz="3600" b="1" dirty="0">
                <a:solidFill>
                  <a:srgbClr val="FFFF00"/>
                </a:solidFill>
              </a:rPr>
              <a:t>Key Supports for Migrant Students</a:t>
            </a:r>
            <a:endPar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TextBox 2"/>
          <p:cNvSpPr txBox="1"/>
          <p:nvPr/>
        </p:nvSpPr>
        <p:spPr>
          <a:xfrm>
            <a:off x="104931" y="1663907"/>
            <a:ext cx="11722308" cy="4001095"/>
          </a:xfrm>
          <a:prstGeom prst="rect">
            <a:avLst/>
          </a:prstGeom>
          <a:noFill/>
        </p:spPr>
        <p:txBody>
          <a:bodyPr wrap="square" rtlCol="0">
            <a:spAutoFit/>
          </a:bodyPr>
          <a:lstStyle/>
          <a:p>
            <a:pPr marL="342900" indent="-342900">
              <a:buFont typeface="Arial" charset="0"/>
              <a:buChar char="•"/>
            </a:pPr>
            <a:r>
              <a:rPr lang="en-US" sz="2000" b="1" dirty="0"/>
              <a:t>Parent Meetings:</a:t>
            </a:r>
            <a:br>
              <a:rPr lang="en-US" sz="2000" dirty="0"/>
            </a:br>
            <a:r>
              <a:rPr lang="en-US" sz="2000" dirty="0"/>
              <a:t>Regular meetings to encourage parental engagement and communication</a:t>
            </a:r>
          </a:p>
          <a:p>
            <a:pPr marL="342900" indent="-342900">
              <a:buFont typeface="Arial" charset="0"/>
              <a:buChar char="•"/>
            </a:pPr>
            <a:r>
              <a:rPr lang="en-US" sz="2000" b="1" dirty="0"/>
              <a:t>Translation Support:</a:t>
            </a:r>
            <a:br>
              <a:rPr lang="en-US" sz="2000" dirty="0"/>
            </a:br>
            <a:r>
              <a:rPr lang="en-US" sz="2000" dirty="0"/>
              <a:t>Available translation services for parents and students</a:t>
            </a:r>
          </a:p>
          <a:p>
            <a:pPr marL="342900" indent="-342900">
              <a:buFont typeface="Arial" charset="0"/>
              <a:buChar char="•"/>
            </a:pPr>
            <a:r>
              <a:rPr lang="en-US" sz="2000" b="1" dirty="0"/>
              <a:t>Progress Monitoring:</a:t>
            </a:r>
            <a:br>
              <a:rPr lang="en-US" sz="2000" dirty="0"/>
            </a:br>
            <a:r>
              <a:rPr lang="en-US" sz="2000" dirty="0"/>
              <a:t>Ongoing progress monitoring to ensure student learning and reporting to contracted agencies and the Tennessee Department of Education (TDOE)</a:t>
            </a:r>
          </a:p>
          <a:p>
            <a:pPr marL="342900" indent="-342900">
              <a:buFont typeface="Arial" charset="0"/>
              <a:buChar char="•"/>
            </a:pPr>
            <a:r>
              <a:rPr lang="en-US" sz="2000" b="1" dirty="0"/>
              <a:t>Mentoring</a:t>
            </a:r>
          </a:p>
          <a:p>
            <a:r>
              <a:rPr lang="en-US" sz="2000" b="1" dirty="0"/>
              <a:t>      </a:t>
            </a:r>
            <a:r>
              <a:rPr lang="en-US" sz="2000" dirty="0"/>
              <a:t>Ongoing mentoring by staff to get students adjusted and connected to new learning environments and</a:t>
            </a:r>
          </a:p>
          <a:p>
            <a:r>
              <a:rPr lang="en-US" sz="2000" dirty="0"/>
              <a:t>      school processes</a:t>
            </a:r>
          </a:p>
          <a:p>
            <a:endParaRPr lang="en-US" sz="2000" dirty="0"/>
          </a:p>
          <a:p>
            <a:pPr marR="0" lvl="0" algn="l" defTabSz="914400" rtl="0" eaLnBrk="1" fontAlgn="auto" latinLnBrk="0" hangingPunct="1">
              <a:lnSpc>
                <a:spcPct val="100000"/>
              </a:lnSpc>
              <a:spcBef>
                <a:spcPts val="0"/>
              </a:spcBef>
              <a:spcAft>
                <a:spcPts val="600"/>
              </a:spcAft>
              <a:buClrTx/>
              <a:buSzTx/>
              <a:tabLst/>
              <a:defRPr/>
            </a:pPr>
            <a:endParaRPr kumimoji="0" lang="en-US" sz="3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C8DE87CA-C17A-A448-929D-42C7B89FC66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020158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a:solidFill>
                  <a:srgbClr val="FFFF00"/>
                </a:solidFill>
                <a:effectLst>
                  <a:outerShdw blurRad="38100" dist="38100" dir="2700000" algn="tl">
                    <a:srgbClr val="000000">
                      <a:alpha val="43137"/>
                    </a:srgbClr>
                  </a:outerShdw>
                </a:effectLst>
                <a:latin typeface="Century Gothic" panose="020B0502020202020204" pitchFamily="34" charset="0"/>
              </a:rPr>
              <a:t>How to Ensure Best Practices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175260" y="1633928"/>
            <a:ext cx="11352176" cy="4543035"/>
          </a:xfrm>
        </p:spPr>
        <p:txBody>
          <a:bodyPr>
            <a:normAutofit/>
          </a:bodyPr>
          <a:lstStyle/>
          <a:p>
            <a:r>
              <a:rPr lang="en-US" sz="2000" b="1" dirty="0"/>
              <a:t>Training Participation:</a:t>
            </a:r>
            <a:br>
              <a:rPr lang="en-US" sz="2000" dirty="0"/>
            </a:br>
            <a:r>
              <a:rPr lang="en-US" sz="2000" dirty="0"/>
              <a:t>Engage in all mandatory and voluntary trainings to stay updated on supportive practices and changes in the laws and requirements</a:t>
            </a:r>
          </a:p>
          <a:p>
            <a:r>
              <a:rPr lang="en-US" sz="2000" b="1" dirty="0"/>
              <a:t>Seek Guidance:</a:t>
            </a:r>
            <a:br>
              <a:rPr lang="en-US" sz="2000" dirty="0"/>
            </a:br>
            <a:r>
              <a:rPr lang="en-US" sz="2000" dirty="0"/>
              <a:t>Always ask for assistance if unsure of identification and how to support homeless, foster care, or migrant students</a:t>
            </a:r>
          </a:p>
          <a:p>
            <a:r>
              <a:rPr lang="en-US" sz="2000" b="1" dirty="0"/>
              <a:t>Commit to Support:</a:t>
            </a:r>
            <a:br>
              <a:rPr lang="en-US" sz="2000" dirty="0"/>
            </a:br>
            <a:r>
              <a:rPr lang="en-US" sz="2000" dirty="0"/>
              <a:t>Provide consistent and dedicated support to all students by prioritizing their needs and treating them with dignity and respect. Sending families away is not an option for our schools and district</a:t>
            </a:r>
          </a:p>
          <a:p>
            <a:r>
              <a:rPr lang="en-US" sz="2000" b="1" dirty="0"/>
              <a:t>Understand the Law:</a:t>
            </a:r>
            <a:br>
              <a:rPr lang="en-US" sz="2000" dirty="0"/>
            </a:br>
            <a:r>
              <a:rPr lang="en-US" sz="2000" dirty="0"/>
              <a:t>Recognize and communicate the rights for the groups discussed in this training are protected and monitored by federal law</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19</a:t>
            </a:fld>
            <a:endParaRPr lang="en-US"/>
          </a:p>
        </p:txBody>
      </p:sp>
    </p:spTree>
    <p:extLst>
      <p:ext uri="{BB962C8B-B14F-4D97-AF65-F5344CB8AC3E}">
        <p14:creationId xmlns:p14="http://schemas.microsoft.com/office/powerpoint/2010/main" val="43625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0" y="323070"/>
            <a:ext cx="96269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  Our Students</a:t>
            </a:r>
            <a:endPar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134911" y="1918741"/>
            <a:ext cx="10687987" cy="3739485"/>
          </a:xfrm>
          <a:prstGeom prst="rect">
            <a:avLst/>
          </a:prstGeom>
          <a:noFill/>
        </p:spPr>
        <p:txBody>
          <a:bodyPr wrap="square" rtlCol="0">
            <a:spAutoFit/>
          </a:bodyPr>
          <a:lstStyle/>
          <a:p>
            <a:pPr marL="342900" indent="-342900">
              <a:buFont typeface="Arial" charset="0"/>
              <a:buChar char="•"/>
            </a:pPr>
            <a:r>
              <a:rPr lang="en-US" sz="2400" b="1" dirty="0"/>
              <a:t>Unhoused or Homeless Youth: </a:t>
            </a:r>
            <a:r>
              <a:rPr lang="en-US" sz="2400" dirty="0"/>
              <a:t>Youth lacking a stable nighttime residence, including those sharing housing, living in cars, hotels, or shelters</a:t>
            </a:r>
          </a:p>
          <a:p>
            <a:pPr marL="342900" indent="-342900">
              <a:buFont typeface="Arial" charset="0"/>
              <a:buChar char="•"/>
            </a:pPr>
            <a:r>
              <a:rPr lang="en-US" sz="2400" b="1" dirty="0"/>
              <a:t>Unaccompanied Youth: </a:t>
            </a:r>
            <a:r>
              <a:rPr lang="en-US" sz="2400" dirty="0"/>
              <a:t>Youth not under the custody of a parent or guardian, including runaways, those abandoned, or opting out of foster care</a:t>
            </a:r>
          </a:p>
          <a:p>
            <a:pPr marL="342900" indent="-342900">
              <a:buFont typeface="Arial" charset="0"/>
              <a:buChar char="•"/>
            </a:pPr>
            <a:r>
              <a:rPr lang="en-US" sz="2400" b="1" dirty="0"/>
              <a:t>Foster Care Youth: </a:t>
            </a:r>
            <a:r>
              <a:rPr lang="en-US" sz="2400" dirty="0"/>
              <a:t>Youth removed from their parents’ custody due to neglect or abuse</a:t>
            </a:r>
          </a:p>
          <a:p>
            <a:pPr marL="342900" indent="-342900">
              <a:buFont typeface="Arial" charset="0"/>
              <a:buChar char="•"/>
            </a:pPr>
            <a:r>
              <a:rPr lang="en-US" sz="2400" b="1" dirty="0"/>
              <a:t>Migrant Students: </a:t>
            </a:r>
            <a:r>
              <a:rPr lang="en-US" sz="2400" dirty="0"/>
              <a:t>Youth with a parent or guardian working in migratory industries (agriculture, dairy, lumber, fishing) who have moved in the past three years for work</a:t>
            </a:r>
          </a:p>
          <a:p>
            <a:pPr marL="342900" indent="-342900">
              <a:buFont typeface="Arial" panose="020B0604020202020204" pitchFamily="34" charset="0"/>
              <a:buChar char="•"/>
              <a:defRPr/>
            </a:pPr>
            <a:endParaRPr kumimoji="0" lang="en-US" sz="21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5D95529C-5E21-D743-9FBC-5F36C1B487C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2596402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692C1-E07E-A504-22C9-CD347C1EE243}"/>
              </a:ext>
            </a:extLst>
          </p:cNvPr>
          <p:cNvSpPr>
            <a:spLocks noGrp="1"/>
          </p:cNvSpPr>
          <p:nvPr>
            <p:ph type="title"/>
          </p:nvPr>
        </p:nvSpPr>
        <p:spPr>
          <a:xfrm>
            <a:off x="175260" y="18255"/>
            <a:ext cx="10515600" cy="1325563"/>
          </a:xfrm>
        </p:spPr>
        <p:txBody>
          <a:bodyPr>
            <a:normAutofit/>
          </a:bodyPr>
          <a:lstStyle/>
          <a:p>
            <a:r>
              <a:rPr lang="en-US" sz="3600" b="1" dirty="0">
                <a:solidFill>
                  <a:srgbClr val="FFFF00"/>
                </a:solidFill>
                <a:effectLst>
                  <a:outerShdw blurRad="38100" dist="38100" dir="2700000" algn="tl">
                    <a:srgbClr val="000000">
                      <a:alpha val="43137"/>
                    </a:srgbClr>
                  </a:outerShdw>
                </a:effectLst>
                <a:latin typeface="Century Gothic" panose="020B0502020202020204" pitchFamily="34" charset="0"/>
              </a:rPr>
              <a:t>Referrals</a:t>
            </a:r>
          </a:p>
        </p:txBody>
      </p:sp>
      <p:sp>
        <p:nvSpPr>
          <p:cNvPr id="3" name="Content Placeholder 2">
            <a:extLst>
              <a:ext uri="{FF2B5EF4-FFF2-40B4-BE49-F238E27FC236}">
                <a16:creationId xmlns:a16="http://schemas.microsoft.com/office/drawing/2014/main" id="{C3EDE2BD-3592-B96F-F435-873ECCA92240}"/>
              </a:ext>
            </a:extLst>
          </p:cNvPr>
          <p:cNvSpPr>
            <a:spLocks noGrp="1"/>
          </p:cNvSpPr>
          <p:nvPr>
            <p:ph idx="1"/>
          </p:nvPr>
        </p:nvSpPr>
        <p:spPr>
          <a:xfrm>
            <a:off x="447472" y="2081719"/>
            <a:ext cx="11079964" cy="4095244"/>
          </a:xfrm>
        </p:spPr>
        <p:txBody>
          <a:bodyPr>
            <a:normAutofit/>
          </a:bodyPr>
          <a:lstStyle/>
          <a:p>
            <a:r>
              <a:rPr lang="en-US" sz="2000" dirty="0"/>
              <a:t>Referral forms for support are available on SharePoint. Please complete the forms and submit them to Ms. Cornelia Jackson at </a:t>
            </a:r>
            <a:r>
              <a:rPr lang="en-US" sz="2000" b="1" dirty="0">
                <a:hlinkClick r:id="rId2"/>
              </a:rPr>
              <a:t>jacksonc10@scsk12.org</a:t>
            </a:r>
            <a:r>
              <a:rPr lang="en-US" sz="2000" dirty="0"/>
              <a:t>.</a:t>
            </a:r>
          </a:p>
          <a:p>
            <a:endParaRPr lang="en-US" sz="2000" dirty="0"/>
          </a:p>
          <a:p>
            <a:r>
              <a:rPr lang="en-US" sz="2000" dirty="0"/>
              <a:t>Upon receipt of referrals, a needs assessment will be conducted with parents or caretakers to ensure support for attendance within 48-72 hours.</a:t>
            </a:r>
          </a:p>
          <a:p>
            <a:endParaRPr lang="en-US" sz="2000" dirty="0"/>
          </a:p>
          <a:p>
            <a:r>
              <a:rPr lang="en-US" sz="2000" dirty="0"/>
              <a:t>All PowerSchool coding will be completed by the Office of Student Education Services staff to ensure accuracy. Additionally, all files will be retained for 5 years within the Office of Student Education Services.</a:t>
            </a:r>
          </a:p>
        </p:txBody>
      </p:sp>
      <p:sp>
        <p:nvSpPr>
          <p:cNvPr id="4" name="Slide Number Placeholder 3">
            <a:extLst>
              <a:ext uri="{FF2B5EF4-FFF2-40B4-BE49-F238E27FC236}">
                <a16:creationId xmlns:a16="http://schemas.microsoft.com/office/drawing/2014/main" id="{9F047748-A86D-14D0-BEE7-F55591F24836}"/>
              </a:ext>
            </a:extLst>
          </p:cNvPr>
          <p:cNvSpPr>
            <a:spLocks noGrp="1"/>
          </p:cNvSpPr>
          <p:nvPr>
            <p:ph type="sldNum" sz="quarter" idx="12"/>
          </p:nvPr>
        </p:nvSpPr>
        <p:spPr/>
        <p:txBody>
          <a:bodyPr/>
          <a:lstStyle/>
          <a:p>
            <a:fld id="{5B67B2B0-0803-1C41-84A9-E5C863C92F9E}" type="slidenum">
              <a:rPr lang="en-US" smtClean="0"/>
              <a:t>20</a:t>
            </a:fld>
            <a:endParaRPr lang="en-US"/>
          </a:p>
        </p:txBody>
      </p:sp>
    </p:spTree>
    <p:extLst>
      <p:ext uri="{BB962C8B-B14F-4D97-AF65-F5344CB8AC3E}">
        <p14:creationId xmlns:p14="http://schemas.microsoft.com/office/powerpoint/2010/main" val="8522682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76200" y="239080"/>
            <a:ext cx="4618220" cy="646331"/>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a typeface="+mn-ea"/>
                <a:cs typeface="+mn-cs"/>
              </a:rPr>
              <a:t>   Contact Us</a:t>
            </a:r>
          </a:p>
        </p:txBody>
      </p:sp>
      <p:sp>
        <p:nvSpPr>
          <p:cNvPr id="7" name="TextBox 6">
            <a:extLst>
              <a:ext uri="{FF2B5EF4-FFF2-40B4-BE49-F238E27FC236}">
                <a16:creationId xmlns:a16="http://schemas.microsoft.com/office/drawing/2014/main" id="{B3992F34-14FF-114D-B036-79EC4ECE17D9}"/>
              </a:ext>
            </a:extLst>
          </p:cNvPr>
          <p:cNvSpPr txBox="1"/>
          <p:nvPr/>
        </p:nvSpPr>
        <p:spPr>
          <a:xfrm>
            <a:off x="4222876" y="1870420"/>
            <a:ext cx="668814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a:ln>
                <a:noFill/>
              </a:ln>
              <a:solidFill>
                <a:srgbClr val="002060"/>
              </a:solidFill>
              <a:effectLst/>
              <a:uLnTx/>
              <a:uFillTx/>
              <a:latin typeface="Century Gothic" panose="020B0502020202020204" pitchFamily="34" charset="0"/>
              <a:ea typeface="+mn-ea"/>
              <a:cs typeface="+mn-cs"/>
            </a:endParaRPr>
          </a:p>
        </p:txBody>
      </p:sp>
      <p:sp>
        <p:nvSpPr>
          <p:cNvPr id="3" name="Rectangle 2"/>
          <p:cNvSpPr/>
          <p:nvPr/>
        </p:nvSpPr>
        <p:spPr>
          <a:xfrm>
            <a:off x="0" y="1244185"/>
            <a:ext cx="7794885" cy="5447645"/>
          </a:xfrm>
          <a:prstGeom prst="rect">
            <a:avLst/>
          </a:prstGeom>
        </p:spPr>
        <p:txBody>
          <a:bodyPr wrap="square">
            <a:spAutoFit/>
          </a:bodyPr>
          <a:lstStyle/>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Dr. Karen Ball-Johnson, Senior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ballkf@scsk12.org</a:t>
            </a:r>
            <a:endParaRPr kumimoji="0" lang="en-US" sz="2000" b="0" i="0" u="none" strike="noStrike" kern="1200" cap="none" spc="0" normalizeH="0" baseline="0" noProof="0" dirty="0">
              <a:ln>
                <a:noFill/>
              </a:ln>
              <a:solidFill>
                <a:srgbClr val="000000"/>
              </a:solidFill>
              <a:effectLst/>
              <a:uLnTx/>
              <a:uFillTx/>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901-416-7393</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Mrs. </a:t>
            </a:r>
            <a:r>
              <a:rPr kumimoji="0" lang="en-US" sz="2000" b="0" i="0" u="none" strike="noStrike" kern="1200" cap="none" spc="0" normalizeH="0" baseline="0" noProof="0" dirty="0" err="1">
                <a:ln>
                  <a:noFill/>
                </a:ln>
                <a:solidFill>
                  <a:srgbClr val="000000"/>
                </a:solidFill>
                <a:effectLst/>
                <a:uLnTx/>
                <a:uFillTx/>
                <a:latin typeface="Calibri"/>
              </a:rPr>
              <a:t>Rosamon</a:t>
            </a:r>
            <a:r>
              <a:rPr lang="en-US" sz="2000" dirty="0">
                <a:solidFill>
                  <a:srgbClr val="000000"/>
                </a:solidFill>
                <a:latin typeface="Calibri"/>
              </a:rPr>
              <a:t>d Griffin, McKinney-Vento Compliance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griffinr1@scsk12.org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901-416-0206</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solidFill>
                  <a:srgbClr val="000000"/>
                </a:solidFill>
                <a:effectLst/>
                <a:uLnTx/>
                <a:uFillTx/>
                <a:latin typeface="Calibri"/>
              </a:rPr>
              <a:t>Ms. Taylor Payne</a:t>
            </a:r>
            <a:r>
              <a:rPr lang="en-US" sz="2000" dirty="0">
                <a:solidFill>
                  <a:srgbClr val="000000"/>
                </a:solidFill>
                <a:latin typeface="Calibri"/>
              </a:rPr>
              <a:t>, Homeless Liaison</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paynet5@scsk12.org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901-416-8337</a:t>
            </a:r>
          </a:p>
          <a:p>
            <a:pPr marR="0" lvl="0" algn="ctr" defTabSz="914400" rtl="0" eaLnBrk="1" fontAlgn="auto" latinLnBrk="0" hangingPunct="1">
              <a:lnSpc>
                <a:spcPct val="100000"/>
              </a:lnSpc>
              <a:spcBef>
                <a:spcPts val="0"/>
              </a:spcBef>
              <a:spcAft>
                <a:spcPts val="0"/>
              </a:spcAft>
              <a:buClrTx/>
              <a:buSzTx/>
              <a:tabLst/>
              <a:defRPr/>
            </a:pPr>
            <a:endParaRPr lang="en-US" sz="2000" dirty="0">
              <a:solidFill>
                <a:srgbClr val="000000"/>
              </a:solidFill>
              <a:latin typeface="Calibri"/>
            </a:endParaRP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Mr. Micah Towns, MEP Manager</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townsm@scsk12,org</a:t>
            </a:r>
          </a:p>
          <a:p>
            <a:pPr marR="0" lvl="0" algn="ctr" defTabSz="914400" rtl="0" eaLnBrk="1" fontAlgn="auto" latinLnBrk="0" hangingPunct="1">
              <a:lnSpc>
                <a:spcPct val="100000"/>
              </a:lnSpc>
              <a:spcBef>
                <a:spcPts val="0"/>
              </a:spcBef>
              <a:spcAft>
                <a:spcPts val="0"/>
              </a:spcAft>
              <a:buClrTx/>
              <a:buSzTx/>
              <a:tabLst/>
              <a:defRPr/>
            </a:pPr>
            <a:r>
              <a:rPr lang="en-US" sz="2000" dirty="0">
                <a:solidFill>
                  <a:srgbClr val="000000"/>
                </a:solidFill>
                <a:latin typeface="Calibri"/>
              </a:rPr>
              <a:t>901-416-8069</a:t>
            </a:r>
            <a:endParaRPr kumimoji="0" lang="en-US" sz="2000" b="0" i="0" u="none" strike="noStrike" kern="1200" cap="none" spc="0" normalizeH="0" baseline="0" noProof="0" dirty="0">
              <a:ln>
                <a:noFill/>
              </a:ln>
              <a:solidFill>
                <a:srgbClr val="000000"/>
              </a:solidFill>
              <a:effectLst/>
              <a:uLnTx/>
              <a:uFillTx/>
              <a:latin typeface="Calibri"/>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a:p>
            <a:pPr marR="0" lvl="0" algn="l" defTabSz="914400" rtl="0" eaLnBrk="1" fontAlgn="auto" latinLnBrk="0" hangingPunct="1">
              <a:lnSpc>
                <a:spcPct val="100000"/>
              </a:lnSpc>
              <a:spcBef>
                <a:spcPts val="0"/>
              </a:spcBef>
              <a:spcAft>
                <a:spcPts val="0"/>
              </a:spcAft>
              <a:buClrTx/>
              <a:buSzTx/>
              <a:tabLst/>
              <a:defRPr/>
            </a:pPr>
            <a:endParaRPr kumimoji="0" lang="en-US" sz="24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355E1F00-E71C-F84E-9FC5-EC81168F333A}"/>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51032" y="2332085"/>
            <a:ext cx="4146884" cy="2919664"/>
          </a:xfrm>
          <a:prstGeom prst="rect">
            <a:avLst/>
          </a:prstGeom>
        </p:spPr>
      </p:pic>
    </p:spTree>
    <p:extLst>
      <p:ext uri="{BB962C8B-B14F-4D97-AF65-F5344CB8AC3E}">
        <p14:creationId xmlns:p14="http://schemas.microsoft.com/office/powerpoint/2010/main" val="1810070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4CFA408-F25E-0341-8AFA-B8E3A4CE5E8E}"/>
              </a:ext>
            </a:extLst>
          </p:cNvPr>
          <p:cNvSpPr txBox="1"/>
          <p:nvPr/>
        </p:nvSpPr>
        <p:spPr>
          <a:xfrm rot="10800000" flipV="1">
            <a:off x="-1" y="61555"/>
            <a:ext cx="12191999"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a:ln>
                  <a:noFill/>
                </a:ln>
                <a:solidFill>
                  <a:srgbClr val="FFFF00"/>
                </a:solidFill>
                <a:effectLst/>
                <a:uLnTx/>
                <a:uFillTx/>
                <a:latin typeface="Century Gothic" panose="020B0502020202020204" pitchFamily="34" charset="0"/>
                <a:ea typeface="+mn-ea"/>
                <a:cs typeface="+mn-cs"/>
              </a:rPr>
              <a:t> Questions and Scenarios</a:t>
            </a:r>
          </a:p>
        </p:txBody>
      </p:sp>
      <p:pic>
        <p:nvPicPr>
          <p:cNvPr id="6" name="Content Placeholder 3" descr="download.jpg"/>
          <p:cNvPicPr>
            <a:picLocks noGrp="1" noChangeAspect="1"/>
          </p:cNvPicPr>
          <p:nvPr/>
        </p:nvPicPr>
        <p:blipFill>
          <a:blip r:embed="rId4">
            <a:extLst>
              <a:ext uri="{28A0092B-C50C-407E-A947-70E740481C1C}">
                <a14:useLocalDpi xmlns:a14="http://schemas.microsoft.com/office/drawing/2010/main" val="0"/>
              </a:ext>
            </a:extLst>
          </a:blip>
          <a:srcRect l="4507" r="4507"/>
          <a:stretch>
            <a:fillRect/>
          </a:stretch>
        </p:blipFill>
        <p:spPr>
          <a:xfrm>
            <a:off x="0" y="797667"/>
            <a:ext cx="12215498" cy="6060333"/>
          </a:xfrm>
          <a:prstGeom prst="rect">
            <a:avLst/>
          </a:prstGeom>
        </p:spPr>
      </p:pic>
      <p:sp>
        <p:nvSpPr>
          <p:cNvPr id="2" name="Slide Number Placeholder 1">
            <a:extLst>
              <a:ext uri="{FF2B5EF4-FFF2-40B4-BE49-F238E27FC236}">
                <a16:creationId xmlns:a16="http://schemas.microsoft.com/office/drawing/2014/main" id="{39CE0DBD-2F37-E64D-AC00-57EE0D32320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191751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A61F05D3-A5A1-E348-A93F-263EB71A8C29}"/>
              </a:ext>
            </a:extLst>
          </p:cNvPr>
          <p:cNvSpPr txBox="1"/>
          <p:nvPr/>
        </p:nvSpPr>
        <p:spPr>
          <a:xfrm>
            <a:off x="2522317" y="1769043"/>
            <a:ext cx="8831483" cy="2585323"/>
          </a:xfrm>
          <a:prstGeom prst="rect">
            <a:avLst/>
          </a:prstGeom>
          <a:noFill/>
        </p:spPr>
        <p:txBody>
          <a:bodyPr wrap="square" rtlCol="0">
            <a:spAutoFit/>
          </a:bodyPr>
          <a:lstStyle/>
          <a:p>
            <a:pPr algn="ctr"/>
            <a:endParaRPr lang="en-US" sz="4800" b="1" dirty="0">
              <a:solidFill>
                <a:srgbClr val="FF000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28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54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a:p>
            <a:pPr algn="ctr"/>
            <a:endParaRPr lang="en-US" sz="3200" b="1" dirty="0">
              <a:solidFill>
                <a:srgbClr val="002060"/>
              </a:solidFill>
              <a:effectLst>
                <a:outerShdw blurRad="50800" dist="38100" dir="2700000" algn="tl" rotWithShape="0">
                  <a:prstClr val="black">
                    <a:alpha val="0"/>
                  </a:prstClr>
                </a:outerShdw>
              </a:effectLst>
              <a:latin typeface="Century Gothic" panose="020B0502020202020204" pitchFamily="34" charset="0"/>
            </a:endParaRPr>
          </a:p>
        </p:txBody>
      </p:sp>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3</a:t>
            </a:fld>
            <a:endParaRPr lang="en-US"/>
          </a:p>
        </p:txBody>
      </p:sp>
      <p:pic>
        <p:nvPicPr>
          <p:cNvPr id="3" name="Picture 2"/>
          <p:cNvPicPr>
            <a:picLocks noChangeAspect="1"/>
          </p:cNvPicPr>
          <p:nvPr/>
        </p:nvPicPr>
        <p:blipFill>
          <a:blip r:embed="rId3"/>
          <a:stretch>
            <a:fillRect/>
          </a:stretch>
        </p:blipFill>
        <p:spPr>
          <a:xfrm>
            <a:off x="-27214" y="59959"/>
            <a:ext cx="12219214" cy="6798041"/>
          </a:xfrm>
          <a:prstGeom prst="rect">
            <a:avLst/>
          </a:prstGeom>
        </p:spPr>
      </p:pic>
    </p:spTree>
    <p:extLst>
      <p:ext uri="{BB962C8B-B14F-4D97-AF65-F5344CB8AC3E}">
        <p14:creationId xmlns:p14="http://schemas.microsoft.com/office/powerpoint/2010/main" val="180204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74753" y="178391"/>
            <a:ext cx="10678082"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rgbClr val="FFFF00"/>
                </a:solidFill>
                <a:effectLst>
                  <a:outerShdw blurRad="50800" dist="38100" dir="2700000" algn="tl" rotWithShape="0">
                    <a:prstClr val="black">
                      <a:alpha val="0"/>
                    </a:prstClr>
                  </a:outerShdw>
                </a:effectLst>
                <a:latin typeface="Century Gothic" panose="020B0502020202020204" pitchFamily="34" charset="0"/>
              </a:rPr>
              <a:t>McKinney-Vento Homeless Assistance Act</a:t>
            </a:r>
            <a:endParaRPr kumimoji="0" lang="en-US" sz="36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212272" y="1845129"/>
            <a:ext cx="9650186" cy="3108543"/>
          </a:xfrm>
          <a:prstGeom prst="rect">
            <a:avLst/>
          </a:prstGeom>
          <a:noFill/>
        </p:spPr>
        <p:txBody>
          <a:bodyPr wrap="square" rtlCol="0">
            <a:spAutoFit/>
          </a:bodyPr>
          <a:lstStyle/>
          <a:p>
            <a:pPr marL="342900" lvl="0" indent="-342900">
              <a:buFont typeface="Arial"/>
              <a:buChar char="•"/>
              <a:defRPr/>
            </a:pPr>
            <a:r>
              <a:rPr lang="en-US" sz="2800" dirty="0"/>
              <a:t>The law ensures support for youth aged 3 to 24 and their families, providing clear guidelines for Local Education Agencies (LEAs). </a:t>
            </a:r>
          </a:p>
          <a:p>
            <a:pPr marL="342900" lvl="0" indent="-342900">
              <a:buFont typeface="Arial"/>
              <a:buChar char="•"/>
              <a:defRPr/>
            </a:pPr>
            <a:r>
              <a:rPr lang="en-US" sz="2800" dirty="0"/>
              <a:t>Each LEA must appoint a Homeless Liaison to protect the rights of students and families experiencing homelessness and ensure that all students have access to Free Appropriate Public Education (FAPE).</a:t>
            </a:r>
            <a:endParaRPr kumimoji="0" lang="en-US" sz="2800" b="0" i="0" u="none" strike="noStrike" kern="1200" cap="none" spc="0" normalizeH="0" baseline="0" noProof="0" dirty="0">
              <a:ln>
                <a:noFill/>
              </a:ln>
              <a:solidFill>
                <a:srgbClr val="000000"/>
              </a:solidFill>
              <a:effectLst/>
              <a:uLnTx/>
              <a:uFillTx/>
              <a:latin typeface="Calibri"/>
              <a:ea typeface="+mn-ea"/>
              <a:cs typeface="+mn-cs"/>
            </a:endParaRP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802860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843" y="130629"/>
            <a:ext cx="13167611" cy="1240970"/>
          </a:xfrm>
        </p:spPr>
        <p:txBody>
          <a:bodyPr>
            <a:normAutofit/>
          </a:bodyPr>
          <a:lstStyle/>
          <a:p>
            <a:r>
              <a:rPr lang="en-US" sz="3600" b="1" dirty="0">
                <a:solidFill>
                  <a:srgbClr val="FFFF00"/>
                </a:solidFill>
              </a:rPr>
              <a:t>FACTS</a:t>
            </a:r>
          </a:p>
        </p:txBody>
      </p:sp>
      <p:sp>
        <p:nvSpPr>
          <p:cNvPr id="3" name="Content Placeholder 2"/>
          <p:cNvSpPr>
            <a:spLocks noGrp="1"/>
          </p:cNvSpPr>
          <p:nvPr>
            <p:ph idx="1"/>
          </p:nvPr>
        </p:nvSpPr>
        <p:spPr>
          <a:xfrm>
            <a:off x="1" y="1843790"/>
            <a:ext cx="12192000" cy="4333172"/>
          </a:xfrm>
        </p:spPr>
        <p:txBody>
          <a:bodyPr>
            <a:normAutofit/>
          </a:bodyPr>
          <a:lstStyle/>
          <a:p>
            <a:r>
              <a:rPr lang="en-US" sz="2000" b="1" dirty="0"/>
              <a:t>29% of homeless families</a:t>
            </a:r>
            <a:r>
              <a:rPr lang="en-US" sz="2000" dirty="0"/>
              <a:t> are led by a working adult, typically the mother.</a:t>
            </a:r>
          </a:p>
          <a:p>
            <a:r>
              <a:rPr lang="en-US" sz="2000" b="1" dirty="0"/>
              <a:t>Over half of homeless parents </a:t>
            </a:r>
            <a:r>
              <a:rPr lang="en-US" sz="2000" dirty="0"/>
              <a:t> lack a high school diploma.</a:t>
            </a:r>
          </a:p>
          <a:p>
            <a:r>
              <a:rPr lang="en-US" sz="2000" b="1" dirty="0"/>
              <a:t>Approximately 63% of unhoused mothers</a:t>
            </a:r>
            <a:r>
              <a:rPr lang="en-US" sz="2000" dirty="0"/>
              <a:t> have experienced domestic violence.</a:t>
            </a:r>
          </a:p>
          <a:p>
            <a:r>
              <a:rPr lang="en-US" sz="2000" b="1" dirty="0"/>
              <a:t>Unhoused youth</a:t>
            </a:r>
            <a:r>
              <a:rPr lang="en-US" sz="2000" dirty="0"/>
              <a:t> face increased risks of hunger, poor physical and emotional health, and are less likely to attend school, often falling behind academically.</a:t>
            </a:r>
          </a:p>
          <a:p>
            <a:r>
              <a:rPr lang="en-US" sz="2000" dirty="0"/>
              <a:t>An estimated </a:t>
            </a:r>
            <a:r>
              <a:rPr lang="en-US" sz="2000" b="1" dirty="0"/>
              <a:t>1.6 million unhoused youth</a:t>
            </a:r>
            <a:r>
              <a:rPr lang="en-US" sz="2000" dirty="0"/>
              <a:t> exist in the U.S., though numbers may be under-reported.</a:t>
            </a:r>
          </a:p>
          <a:p>
            <a:r>
              <a:rPr lang="en-US" sz="2000" dirty="0"/>
              <a:t>Homeless children are </a:t>
            </a:r>
            <a:r>
              <a:rPr lang="en-US" sz="2000" b="1" dirty="0"/>
              <a:t>four times more likely to have respiratory infections</a:t>
            </a:r>
            <a:r>
              <a:rPr lang="en-US" sz="2000" dirty="0"/>
              <a:t>, twice as likely to have ear infections, and are also </a:t>
            </a:r>
            <a:r>
              <a:rPr lang="en-US" sz="2000" b="1" dirty="0"/>
              <a:t>four times more likely to develop asthma</a:t>
            </a:r>
            <a:r>
              <a:rPr lang="en-US" sz="2000" dirty="0"/>
              <a:t>.</a:t>
            </a:r>
          </a:p>
          <a:p>
            <a:r>
              <a:rPr lang="en-US" sz="2000" dirty="0"/>
              <a:t>Supporting the well-being of youth and keeping them in school can significantly transform their futures.</a:t>
            </a:r>
          </a:p>
        </p:txBody>
      </p:sp>
      <p:sp>
        <p:nvSpPr>
          <p:cNvPr id="4" name="Slide Number Placeholder 3"/>
          <p:cNvSpPr>
            <a:spLocks noGrp="1"/>
          </p:cNvSpPr>
          <p:nvPr>
            <p:ph type="sldNum" sz="quarter" idx="12"/>
          </p:nvPr>
        </p:nvSpPr>
        <p:spPr/>
        <p:txBody>
          <a:bodyPr/>
          <a:lstStyle/>
          <a:p>
            <a:fld id="{5B67B2B0-0803-1C41-84A9-E5C863C92F9E}" type="slidenum">
              <a:rPr lang="en-US" smtClean="0"/>
              <a:t>5</a:t>
            </a:fld>
            <a:endParaRPr lang="en-US"/>
          </a:p>
        </p:txBody>
      </p:sp>
    </p:spTree>
    <p:extLst>
      <p:ext uri="{BB962C8B-B14F-4D97-AF65-F5344CB8AC3E}">
        <p14:creationId xmlns:p14="http://schemas.microsoft.com/office/powerpoint/2010/main" val="1605115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4813" y="140273"/>
            <a:ext cx="11068987" cy="1325563"/>
          </a:xfrm>
        </p:spPr>
        <p:txBody>
          <a:bodyPr>
            <a:normAutofit/>
          </a:bodyPr>
          <a:lstStyle/>
          <a:p>
            <a:r>
              <a:rPr lang="en-US" sz="3600" b="1" dirty="0">
                <a:solidFill>
                  <a:srgbClr val="FFFF00"/>
                </a:solidFill>
              </a:rPr>
              <a:t>OUR DATA</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0151377"/>
              </p:ext>
            </p:extLst>
          </p:nvPr>
        </p:nvGraphicFramePr>
        <p:xfrm>
          <a:off x="404734" y="2847240"/>
          <a:ext cx="11332567" cy="1318097"/>
        </p:xfrm>
        <a:graphic>
          <a:graphicData uri="http://schemas.openxmlformats.org/drawingml/2006/table">
            <a:tbl>
              <a:tblPr firstRow="1" bandRow="1">
                <a:tableStyleId>{5C22544A-7EE6-4342-B048-85BDC9FD1C3A}</a:tableStyleId>
              </a:tblPr>
              <a:tblGrid>
                <a:gridCol w="1788560">
                  <a:extLst>
                    <a:ext uri="{9D8B030D-6E8A-4147-A177-3AD203B41FA5}">
                      <a16:colId xmlns:a16="http://schemas.microsoft.com/office/drawing/2014/main" val="20000"/>
                    </a:ext>
                  </a:extLst>
                </a:gridCol>
                <a:gridCol w="1988963">
                  <a:extLst>
                    <a:ext uri="{9D8B030D-6E8A-4147-A177-3AD203B41FA5}">
                      <a16:colId xmlns:a16="http://schemas.microsoft.com/office/drawing/2014/main" val="20001"/>
                    </a:ext>
                  </a:extLst>
                </a:gridCol>
                <a:gridCol w="1888761">
                  <a:extLst>
                    <a:ext uri="{9D8B030D-6E8A-4147-A177-3AD203B41FA5}">
                      <a16:colId xmlns:a16="http://schemas.microsoft.com/office/drawing/2014/main" val="20002"/>
                    </a:ext>
                  </a:extLst>
                </a:gridCol>
                <a:gridCol w="1888761">
                  <a:extLst>
                    <a:ext uri="{9D8B030D-6E8A-4147-A177-3AD203B41FA5}">
                      <a16:colId xmlns:a16="http://schemas.microsoft.com/office/drawing/2014/main" val="20003"/>
                    </a:ext>
                  </a:extLst>
                </a:gridCol>
                <a:gridCol w="1888761">
                  <a:extLst>
                    <a:ext uri="{9D8B030D-6E8A-4147-A177-3AD203B41FA5}">
                      <a16:colId xmlns:a16="http://schemas.microsoft.com/office/drawing/2014/main" val="20004"/>
                    </a:ext>
                  </a:extLst>
                </a:gridCol>
                <a:gridCol w="1888761">
                  <a:extLst>
                    <a:ext uri="{9D8B030D-6E8A-4147-A177-3AD203B41FA5}">
                      <a16:colId xmlns:a16="http://schemas.microsoft.com/office/drawing/2014/main" val="20005"/>
                    </a:ext>
                  </a:extLst>
                </a:gridCol>
              </a:tblGrid>
              <a:tr h="567059">
                <a:tc>
                  <a:txBody>
                    <a:bodyPr/>
                    <a:lstStyle/>
                    <a:p>
                      <a:endParaRPr lang="en-US"/>
                    </a:p>
                    <a:p>
                      <a:pPr algn="ctr"/>
                      <a:r>
                        <a:rPr lang="en-US" b="0"/>
                        <a:t>2018-2019</a:t>
                      </a:r>
                    </a:p>
                  </a:txBody>
                  <a:tcPr/>
                </a:tc>
                <a:tc>
                  <a:txBody>
                    <a:bodyPr/>
                    <a:lstStyle/>
                    <a:p>
                      <a:r>
                        <a:rPr lang="en-US"/>
                        <a:t> </a:t>
                      </a:r>
                    </a:p>
                    <a:p>
                      <a:pPr algn="ctr"/>
                      <a:r>
                        <a:rPr lang="en-US"/>
                        <a:t>2019-2020</a:t>
                      </a:r>
                    </a:p>
                  </a:txBody>
                  <a:tcPr/>
                </a:tc>
                <a:tc>
                  <a:txBody>
                    <a:bodyPr/>
                    <a:lstStyle/>
                    <a:p>
                      <a:endParaRPr lang="en-US"/>
                    </a:p>
                    <a:p>
                      <a:pPr algn="ctr"/>
                      <a:r>
                        <a:rPr lang="en-US"/>
                        <a:t>2020-2021</a:t>
                      </a:r>
                    </a:p>
                  </a:txBody>
                  <a:tcPr/>
                </a:tc>
                <a:tc>
                  <a:txBody>
                    <a:bodyPr/>
                    <a:lstStyle/>
                    <a:p>
                      <a:endParaRPr lang="en-US"/>
                    </a:p>
                    <a:p>
                      <a:pPr algn="ctr"/>
                      <a:r>
                        <a:rPr lang="en-US"/>
                        <a:t>2021-2022</a:t>
                      </a:r>
                    </a:p>
                  </a:txBody>
                  <a:tcPr/>
                </a:tc>
                <a:tc>
                  <a:txBody>
                    <a:bodyPr/>
                    <a:lstStyle/>
                    <a:p>
                      <a:pPr algn="ctr"/>
                      <a:endParaRPr lang="en-US"/>
                    </a:p>
                    <a:p>
                      <a:pPr algn="ctr"/>
                      <a:r>
                        <a:rPr lang="en-US"/>
                        <a:t>2022-2023</a:t>
                      </a:r>
                    </a:p>
                  </a:txBody>
                  <a:tcPr/>
                </a:tc>
                <a:tc>
                  <a:txBody>
                    <a:bodyPr/>
                    <a:lstStyle/>
                    <a:p>
                      <a:pPr algn="ctr"/>
                      <a:endParaRPr lang="en-US"/>
                    </a:p>
                    <a:p>
                      <a:pPr algn="ctr"/>
                      <a:r>
                        <a:rPr lang="en-US"/>
                        <a:t>2023-2024</a:t>
                      </a:r>
                    </a:p>
                  </a:txBody>
                  <a:tcPr/>
                </a:tc>
                <a:extLst>
                  <a:ext uri="{0D108BD9-81ED-4DB2-BD59-A6C34878D82A}">
                    <a16:rowId xmlns:a16="http://schemas.microsoft.com/office/drawing/2014/main" val="10000"/>
                  </a:ext>
                </a:extLst>
              </a:tr>
              <a:tr h="678017">
                <a:tc>
                  <a:txBody>
                    <a:bodyPr/>
                    <a:lstStyle/>
                    <a:p>
                      <a:pPr algn="ctr"/>
                      <a:endParaRPr lang="en-US"/>
                    </a:p>
                    <a:p>
                      <a:pPr algn="ctr"/>
                      <a:r>
                        <a:rPr lang="en-US"/>
                        <a:t>2554</a:t>
                      </a:r>
                    </a:p>
                  </a:txBody>
                  <a:tcPr/>
                </a:tc>
                <a:tc>
                  <a:txBody>
                    <a:bodyPr/>
                    <a:lstStyle/>
                    <a:p>
                      <a:pPr algn="ctr"/>
                      <a:endParaRPr lang="en-US"/>
                    </a:p>
                    <a:p>
                      <a:pPr algn="ctr"/>
                      <a:r>
                        <a:rPr lang="en-US"/>
                        <a:t>1642</a:t>
                      </a:r>
                    </a:p>
                  </a:txBody>
                  <a:tcPr/>
                </a:tc>
                <a:tc>
                  <a:txBody>
                    <a:bodyPr/>
                    <a:lstStyle/>
                    <a:p>
                      <a:pPr algn="ctr"/>
                      <a:endParaRPr lang="en-US"/>
                    </a:p>
                    <a:p>
                      <a:pPr algn="ctr"/>
                      <a:r>
                        <a:rPr lang="en-US"/>
                        <a:t>659</a:t>
                      </a:r>
                    </a:p>
                  </a:txBody>
                  <a:tcPr/>
                </a:tc>
                <a:tc>
                  <a:txBody>
                    <a:bodyPr/>
                    <a:lstStyle/>
                    <a:p>
                      <a:pPr algn="ctr"/>
                      <a:endParaRPr lang="en-US"/>
                    </a:p>
                    <a:p>
                      <a:pPr algn="ctr"/>
                      <a:r>
                        <a:rPr lang="en-US"/>
                        <a:t>1264</a:t>
                      </a:r>
                    </a:p>
                  </a:txBody>
                  <a:tcPr/>
                </a:tc>
                <a:tc>
                  <a:txBody>
                    <a:bodyPr/>
                    <a:lstStyle/>
                    <a:p>
                      <a:pPr algn="ctr"/>
                      <a:endParaRPr lang="en-US"/>
                    </a:p>
                    <a:p>
                      <a:pPr algn="ctr"/>
                      <a:r>
                        <a:rPr lang="en-US"/>
                        <a:t>2926</a:t>
                      </a:r>
                    </a:p>
                  </a:txBody>
                  <a:tcPr/>
                </a:tc>
                <a:tc>
                  <a:txBody>
                    <a:bodyPr/>
                    <a:lstStyle/>
                    <a:p>
                      <a:pPr algn="ctr"/>
                      <a:endParaRPr lang="en-US"/>
                    </a:p>
                    <a:p>
                      <a:pPr algn="ctr"/>
                      <a:r>
                        <a:rPr lang="en-US"/>
                        <a:t>2830</a:t>
                      </a:r>
                    </a:p>
                  </a:txBody>
                  <a:tcPr/>
                </a:tc>
                <a:extLst>
                  <a:ext uri="{0D108BD9-81ED-4DB2-BD59-A6C34878D82A}">
                    <a16:rowId xmlns:a16="http://schemas.microsoft.com/office/drawing/2014/main" val="10001"/>
                  </a:ext>
                </a:extLst>
              </a:tr>
            </a:tbl>
          </a:graphicData>
        </a:graphic>
      </p:graphicFrame>
      <p:sp>
        <p:nvSpPr>
          <p:cNvPr id="4" name="Slide Number Placeholder 3"/>
          <p:cNvSpPr>
            <a:spLocks noGrp="1"/>
          </p:cNvSpPr>
          <p:nvPr>
            <p:ph type="sldNum" sz="quarter" idx="12"/>
          </p:nvPr>
        </p:nvSpPr>
        <p:spPr/>
        <p:txBody>
          <a:bodyPr/>
          <a:lstStyle/>
          <a:p>
            <a:fld id="{5B67B2B0-0803-1C41-84A9-E5C863C92F9E}" type="slidenum">
              <a:rPr lang="en-US" smtClean="0"/>
              <a:t>6</a:t>
            </a:fld>
            <a:endParaRPr lang="en-US"/>
          </a:p>
        </p:txBody>
      </p:sp>
    </p:spTree>
    <p:extLst>
      <p:ext uri="{BB962C8B-B14F-4D97-AF65-F5344CB8AC3E}">
        <p14:creationId xmlns:p14="http://schemas.microsoft.com/office/powerpoint/2010/main" val="821563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320842" y="1363579"/>
            <a:ext cx="11731250" cy="4401205"/>
          </a:xfrm>
          <a:prstGeom prst="rect">
            <a:avLst/>
          </a:prstGeom>
          <a:noFill/>
        </p:spPr>
        <p:txBody>
          <a:bodyPr wrap="square" rtlCol="0">
            <a:spAutoFit/>
          </a:bodyPr>
          <a:lstStyle/>
          <a:p>
            <a:r>
              <a:rPr lang="en-US" sz="2000" b="1" dirty="0"/>
              <a:t>Identification and Enrollment Support:</a:t>
            </a:r>
            <a:endParaRPr lang="en-US" sz="2000" dirty="0"/>
          </a:p>
          <a:p>
            <a:pPr lvl="1"/>
            <a:r>
              <a:rPr lang="en-US" sz="2000" dirty="0"/>
              <a:t>Immediate enrollment without records </a:t>
            </a:r>
            <a:r>
              <a:rPr lang="en-US" sz="2000" b="1" dirty="0"/>
              <a:t>(birth certificates, social security cards, </a:t>
            </a:r>
          </a:p>
          <a:p>
            <a:pPr lvl="1"/>
            <a:r>
              <a:rPr lang="en-US" sz="2000" b="1" dirty="0"/>
              <a:t>or residency, school or shot records)</a:t>
            </a:r>
          </a:p>
          <a:p>
            <a:pPr lvl="1"/>
            <a:r>
              <a:rPr lang="en-US" sz="2000" dirty="0"/>
              <a:t>Pre-K and kindergarten children can enroll after state or district deadlines</a:t>
            </a:r>
          </a:p>
          <a:p>
            <a:r>
              <a:rPr lang="en-US" sz="2000" b="1" dirty="0"/>
              <a:t>Transportation:</a:t>
            </a:r>
            <a:endParaRPr lang="en-US" sz="2000" dirty="0"/>
          </a:p>
          <a:p>
            <a:pPr lvl="1"/>
            <a:r>
              <a:rPr lang="en-US" sz="2000" dirty="0"/>
              <a:t>Transportation provided to the school of origin or new school</a:t>
            </a:r>
          </a:p>
          <a:p>
            <a:pPr lvl="1"/>
            <a:r>
              <a:rPr lang="en-US" sz="2000" dirty="0"/>
              <a:t>Travel reimbursement for parents or caregivers assisting with transportation</a:t>
            </a:r>
          </a:p>
          <a:p>
            <a:r>
              <a:rPr lang="en-US" sz="2000" b="1" dirty="0"/>
              <a:t>School Supplies and Fees:</a:t>
            </a:r>
            <a:endParaRPr lang="en-US" sz="2000" dirty="0"/>
          </a:p>
          <a:p>
            <a:pPr lvl="1"/>
            <a:r>
              <a:rPr lang="en-US" sz="2000" dirty="0"/>
              <a:t>Provision of school supplies, materials, fees, and uniforms</a:t>
            </a:r>
          </a:p>
          <a:p>
            <a:r>
              <a:rPr lang="en-US" sz="2000" b="1" dirty="0"/>
              <a:t>System Navigation:</a:t>
            </a:r>
            <a:endParaRPr lang="en-US" sz="2000" dirty="0"/>
          </a:p>
          <a:p>
            <a:pPr lvl="1"/>
            <a:r>
              <a:rPr lang="en-US" sz="2000" dirty="0"/>
              <a:t>Assistance with accessing wraparound services and navigating the education system</a:t>
            </a:r>
          </a:p>
          <a:p>
            <a:r>
              <a:rPr lang="en-US" sz="2000" b="1" dirty="0"/>
              <a:t>Collaboration:</a:t>
            </a:r>
            <a:endParaRPr lang="en-US" sz="2000" dirty="0"/>
          </a:p>
          <a:p>
            <a:pPr lvl="1"/>
            <a:r>
              <a:rPr lang="en-US" sz="2000" dirty="0"/>
              <a:t>Partnership with city government, Continuum of Care (COCs), and the Youth Homeless Development Program to support families and youth</a:t>
            </a:r>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3486273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546D564-A52F-D844-BE0A-FAAC66F11D1B}"/>
              </a:ext>
            </a:extLst>
          </p:cNvPr>
          <p:cNvSpPr txBox="1"/>
          <p:nvPr/>
        </p:nvSpPr>
        <p:spPr>
          <a:xfrm>
            <a:off x="-329785" y="344774"/>
            <a:ext cx="8304551" cy="707886"/>
          </a:xfrm>
          <a:prstGeom prst="rect">
            <a:avLst/>
          </a:prstGeom>
          <a:noFill/>
          <a:ln>
            <a:noFill/>
          </a:ln>
        </p:spPr>
        <p:txBody>
          <a:bodyPr wrap="square" rtlCol="0">
            <a:spAutoFit/>
          </a:bodyPr>
          <a:lstStyle/>
          <a:p>
            <a:pPr lvl="0">
              <a:defRPr/>
            </a:pPr>
            <a:r>
              <a:rPr lang="en-US" sz="3600" dirty="0"/>
              <a:t>     </a:t>
            </a:r>
            <a:r>
              <a:rPr lang="en-US" sz="4000" b="1" dirty="0">
                <a:solidFill>
                  <a:srgbClr val="FFFF00"/>
                </a:solidFill>
              </a:rPr>
              <a:t>Key Supports</a:t>
            </a:r>
            <a:endParaRPr kumimoji="0" lang="en-US" sz="4000" b="1" i="0" u="none" strike="noStrike" kern="1200" cap="none" spc="0" normalizeH="0" noProof="0" dirty="0">
              <a:ln>
                <a:noFill/>
              </a:ln>
              <a:solidFill>
                <a:srgbClr val="FFFF00"/>
              </a:solidFill>
              <a:effectLst>
                <a:outerShdw blurRad="50800" dist="38100" dir="2700000" algn="tl" rotWithShape="0">
                  <a:prstClr val="black">
                    <a:alpha val="0"/>
                  </a:prstClr>
                </a:outerShdw>
              </a:effectLst>
              <a:uLnTx/>
              <a:uFillTx/>
              <a:latin typeface="Century Gothic" panose="020B0502020202020204" pitchFamily="34" charset="0"/>
            </a:endParaRPr>
          </a:p>
        </p:txBody>
      </p:sp>
      <p:sp>
        <p:nvSpPr>
          <p:cNvPr id="7" name="TextBox 6">
            <a:extLst>
              <a:ext uri="{FF2B5EF4-FFF2-40B4-BE49-F238E27FC236}">
                <a16:creationId xmlns:a16="http://schemas.microsoft.com/office/drawing/2014/main" id="{B3992F34-14FF-114D-B036-79EC4ECE17D9}"/>
              </a:ext>
            </a:extLst>
          </p:cNvPr>
          <p:cNvSpPr txBox="1"/>
          <p:nvPr/>
        </p:nvSpPr>
        <p:spPr>
          <a:xfrm>
            <a:off x="457200" y="1304366"/>
            <a:ext cx="11594891" cy="4678204"/>
          </a:xfrm>
          <a:prstGeom prst="rect">
            <a:avLst/>
          </a:prstGeom>
          <a:noFill/>
        </p:spPr>
        <p:txBody>
          <a:bodyPr wrap="square" rtlCol="0">
            <a:spAutoFit/>
          </a:bodyPr>
          <a:lstStyle/>
          <a:p>
            <a:r>
              <a:rPr lang="en-US" sz="2000" b="1" dirty="0"/>
              <a:t>IEP Support:</a:t>
            </a:r>
            <a:endParaRPr lang="en-US" sz="2000" dirty="0"/>
          </a:p>
          <a:p>
            <a:pPr lvl="1"/>
            <a:r>
              <a:rPr lang="en-US" sz="2000" dirty="0"/>
              <a:t>Ensures the rights of parents and students are protected</a:t>
            </a:r>
          </a:p>
          <a:p>
            <a:r>
              <a:rPr lang="en-US" sz="2000" b="1" dirty="0"/>
              <a:t>Access to Programs:</a:t>
            </a:r>
            <a:endParaRPr lang="en-US" sz="2000" dirty="0"/>
          </a:p>
          <a:p>
            <a:pPr lvl="1"/>
            <a:r>
              <a:rPr lang="en-US" sz="2000" dirty="0"/>
              <a:t>Guarantees participation in all school interventions, extracurricular activities, and programs</a:t>
            </a:r>
          </a:p>
          <a:p>
            <a:r>
              <a:rPr lang="en-US" sz="2000" b="1" dirty="0"/>
              <a:t>Confidentiality:</a:t>
            </a:r>
            <a:endParaRPr lang="en-US" sz="2000" dirty="0"/>
          </a:p>
          <a:p>
            <a:pPr lvl="1"/>
            <a:r>
              <a:rPr lang="en-US" sz="2000" dirty="0"/>
              <a:t>Maintains confidentiality regarding living arrangements, hardships, and records</a:t>
            </a:r>
          </a:p>
          <a:p>
            <a:r>
              <a:rPr lang="en-US" sz="2000" b="1" dirty="0"/>
              <a:t>School-Based Support:</a:t>
            </a:r>
            <a:endParaRPr lang="en-US" sz="2000" dirty="0"/>
          </a:p>
          <a:p>
            <a:pPr lvl="1"/>
            <a:r>
              <a:rPr lang="en-US" sz="2000" dirty="0"/>
              <a:t>Provides a designated point of contact within the school for assistance</a:t>
            </a:r>
          </a:p>
          <a:p>
            <a:r>
              <a:rPr lang="en-US" sz="2000" b="1" dirty="0"/>
              <a:t>Progress Monitoring:</a:t>
            </a:r>
            <a:endParaRPr lang="en-US" sz="2000" dirty="0"/>
          </a:p>
          <a:p>
            <a:pPr lvl="1"/>
            <a:r>
              <a:rPr lang="en-US" sz="2000" dirty="0"/>
              <a:t>Monitors attendance and academic achievement regularly</a:t>
            </a:r>
          </a:p>
          <a:p>
            <a:r>
              <a:rPr lang="en-US" sz="2000" b="1" dirty="0"/>
              <a:t>Post-High School Planning:</a:t>
            </a:r>
            <a:endParaRPr lang="en-US" sz="2000" dirty="0"/>
          </a:p>
          <a:p>
            <a:pPr lvl="1"/>
            <a:r>
              <a:rPr lang="en-US" sz="2000" dirty="0"/>
              <a:t>Supports students in planning for post-high school opportunities and transitions</a:t>
            </a:r>
          </a:p>
          <a:p>
            <a:r>
              <a:rPr lang="en-US" b="1" dirty="0"/>
              <a:t>Data Reporting:</a:t>
            </a:r>
            <a:endParaRPr lang="en-US" dirty="0"/>
          </a:p>
          <a:p>
            <a:pPr lvl="1"/>
            <a:r>
              <a:rPr lang="en-US" sz="2000" dirty="0"/>
              <a:t>Regular reporting to the state to assess program effectiveness and secure funding</a:t>
            </a:r>
            <a:r>
              <a:rPr lang="en-US" sz="2000" b="1" dirty="0">
                <a:solidFill>
                  <a:srgbClr val="000000"/>
                </a:solidFill>
              </a:rPr>
              <a:t> </a:t>
            </a:r>
          </a:p>
          <a:p>
            <a:pPr lvl="1"/>
            <a:endParaRPr lang="en-US" sz="2000" dirty="0"/>
          </a:p>
        </p:txBody>
      </p:sp>
      <p:sp>
        <p:nvSpPr>
          <p:cNvPr id="2" name="Slide Number Placeholder 1">
            <a:extLst>
              <a:ext uri="{FF2B5EF4-FFF2-40B4-BE49-F238E27FC236}">
                <a16:creationId xmlns:a16="http://schemas.microsoft.com/office/drawing/2014/main" id="{B281F12F-7AAB-E144-B43E-00C568DDE069}"/>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B67B2B0-0803-1C41-84A9-E5C863C92F9E}" type="slidenum">
              <a:rPr kumimoji="0" lang="en-US" sz="1200" b="0" i="0" u="none" strike="noStrike" kern="1200" cap="none" spc="0" normalizeH="0" baseline="0" noProof="0" smtClean="0">
                <a:ln>
                  <a:noFill/>
                </a:ln>
                <a:solidFill>
                  <a:srgbClr val="000000">
                    <a:tint val="75000"/>
                  </a:srgb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srgbClr val="000000">
                  <a:tint val="75000"/>
                </a:srgbClr>
              </a:solidFill>
              <a:effectLst/>
              <a:uLnTx/>
              <a:uFillTx/>
              <a:latin typeface="Calibri"/>
              <a:ea typeface="+mn-ea"/>
              <a:cs typeface="+mn-cs"/>
            </a:endParaRPr>
          </a:p>
        </p:txBody>
      </p:sp>
    </p:spTree>
    <p:extLst>
      <p:ext uri="{BB962C8B-B14F-4D97-AF65-F5344CB8AC3E}">
        <p14:creationId xmlns:p14="http://schemas.microsoft.com/office/powerpoint/2010/main" val="1641270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B7B15C7-F2CC-4E45-8729-0286FBBEFD78}"/>
              </a:ext>
            </a:extLst>
          </p:cNvPr>
          <p:cNvSpPr>
            <a:spLocks noGrp="1"/>
          </p:cNvSpPr>
          <p:nvPr>
            <p:ph type="sldNum" sz="quarter" idx="12"/>
          </p:nvPr>
        </p:nvSpPr>
        <p:spPr/>
        <p:txBody>
          <a:bodyPr/>
          <a:lstStyle/>
          <a:p>
            <a:fld id="{5B67B2B0-0803-1C41-84A9-E5C863C92F9E}" type="slidenum">
              <a:rPr lang="en-US" smtClean="0"/>
              <a:t>9</a:t>
            </a:fld>
            <a:endParaRPr lang="en-US"/>
          </a:p>
        </p:txBody>
      </p:sp>
      <p:pic>
        <p:nvPicPr>
          <p:cNvPr id="3" name="Picture 2"/>
          <p:cNvPicPr>
            <a:picLocks noChangeAspect="1"/>
          </p:cNvPicPr>
          <p:nvPr/>
        </p:nvPicPr>
        <p:blipFill>
          <a:blip r:embed="rId3"/>
          <a:stretch>
            <a:fillRect/>
          </a:stretch>
        </p:blipFill>
        <p:spPr>
          <a:xfrm>
            <a:off x="-2879" y="854439"/>
            <a:ext cx="12194880" cy="6003561"/>
          </a:xfrm>
          <a:prstGeom prst="rect">
            <a:avLst/>
          </a:prstGeom>
        </p:spPr>
      </p:pic>
      <p:sp>
        <p:nvSpPr>
          <p:cNvPr id="4" name="TextBox 3"/>
          <p:cNvSpPr txBox="1"/>
          <p:nvPr/>
        </p:nvSpPr>
        <p:spPr>
          <a:xfrm>
            <a:off x="-2879" y="146553"/>
            <a:ext cx="12189120" cy="707886"/>
          </a:xfrm>
          <a:prstGeom prst="rect">
            <a:avLst/>
          </a:prstGeom>
          <a:noFill/>
        </p:spPr>
        <p:txBody>
          <a:bodyPr wrap="square" rtlCol="0">
            <a:spAutoFit/>
          </a:bodyPr>
          <a:lstStyle/>
          <a:p>
            <a:pPr algn="ctr"/>
            <a:r>
              <a:rPr lang="en-US" sz="4000" b="1" dirty="0">
                <a:solidFill>
                  <a:srgbClr val="FFFF00"/>
                </a:solidFill>
              </a:rPr>
              <a:t>Foster Care Students</a:t>
            </a:r>
          </a:p>
        </p:txBody>
      </p:sp>
    </p:spTree>
    <p:extLst>
      <p:ext uri="{BB962C8B-B14F-4D97-AF65-F5344CB8AC3E}">
        <p14:creationId xmlns:p14="http://schemas.microsoft.com/office/powerpoint/2010/main" val="358409856"/>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6557</TotalTime>
  <Words>1492</Words>
  <Application>Microsoft Office PowerPoint</Application>
  <PresentationFormat>Widescreen</PresentationFormat>
  <Paragraphs>198</Paragraphs>
  <Slides>22</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Century Gothic</vt:lpstr>
      <vt:lpstr>Office Theme</vt:lpstr>
      <vt:lpstr>PowerPoint Presentation</vt:lpstr>
      <vt:lpstr>PowerPoint Presentation</vt:lpstr>
      <vt:lpstr>PowerPoint Presentation</vt:lpstr>
      <vt:lpstr>PowerPoint Presentation</vt:lpstr>
      <vt:lpstr>FACTS</vt:lpstr>
      <vt:lpstr>OUR DATA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How to Ensure Best Practices</vt:lpstr>
      <vt:lpstr>Referrals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SHAWN P PACHUCKI</dc:creator>
  <cp:lastModifiedBy>LOIS A CRUMP</cp:lastModifiedBy>
  <cp:revision>70</cp:revision>
  <cp:lastPrinted>2024-07-16T17:10:48Z</cp:lastPrinted>
  <dcterms:created xsi:type="dcterms:W3CDTF">2021-01-13T15:17:27Z</dcterms:created>
  <dcterms:modified xsi:type="dcterms:W3CDTF">2025-09-08T15:01:45Z</dcterms:modified>
</cp:coreProperties>
</file>